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6"/>
  </p:notesMasterIdLst>
  <p:handoutMasterIdLst>
    <p:handoutMasterId r:id="rId37"/>
  </p:handoutMasterIdLst>
  <p:sldIdLst>
    <p:sldId id="521" r:id="rId2"/>
    <p:sldId id="523" r:id="rId3"/>
    <p:sldId id="564" r:id="rId4"/>
    <p:sldId id="446" r:id="rId5"/>
    <p:sldId id="539" r:id="rId6"/>
    <p:sldId id="484" r:id="rId7"/>
    <p:sldId id="353" r:id="rId8"/>
    <p:sldId id="503" r:id="rId9"/>
    <p:sldId id="525" r:id="rId10"/>
    <p:sldId id="548" r:id="rId11"/>
    <p:sldId id="559" r:id="rId12"/>
    <p:sldId id="560" r:id="rId13"/>
    <p:sldId id="549" r:id="rId14"/>
    <p:sldId id="498" r:id="rId15"/>
    <p:sldId id="552" r:id="rId16"/>
    <p:sldId id="417" r:id="rId17"/>
    <p:sldId id="438" r:id="rId18"/>
    <p:sldId id="409" r:id="rId19"/>
    <p:sldId id="410" r:id="rId20"/>
    <p:sldId id="422" r:id="rId21"/>
    <p:sldId id="434" r:id="rId22"/>
    <p:sldId id="520" r:id="rId23"/>
    <p:sldId id="544" r:id="rId24"/>
    <p:sldId id="496" r:id="rId25"/>
    <p:sldId id="561" r:id="rId26"/>
    <p:sldId id="562" r:id="rId27"/>
    <p:sldId id="563" r:id="rId28"/>
    <p:sldId id="483" r:id="rId29"/>
    <p:sldId id="495" r:id="rId30"/>
    <p:sldId id="528" r:id="rId31"/>
    <p:sldId id="540" r:id="rId32"/>
    <p:sldId id="547" r:id="rId33"/>
    <p:sldId id="545" r:id="rId34"/>
    <p:sldId id="546" r:id="rId3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C4A4"/>
    <a:srgbClr val="D2B38A"/>
    <a:srgbClr val="CEAD80"/>
    <a:srgbClr val="E5D3BB"/>
    <a:srgbClr val="185139"/>
    <a:srgbClr val="8F7C69"/>
    <a:srgbClr val="EEECE1"/>
    <a:srgbClr val="6F6F6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0" autoAdjust="0"/>
    <p:restoredTop sz="86521" autoAdjust="0"/>
  </p:normalViewPr>
  <p:slideViewPr>
    <p:cSldViewPr snapToGrid="0">
      <p:cViewPr>
        <p:scale>
          <a:sx n="400" d="100"/>
          <a:sy n="400" d="100"/>
        </p:scale>
        <p:origin x="-14280" y="-6136"/>
      </p:cViewPr>
      <p:guideLst>
        <p:guide orient="horz" pos="2160"/>
        <p:guide pos="38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FDB2BC9C-D92A-44D0-A2E6-87B2F662ED06}" type="datetimeFigureOut">
              <a:rPr lang="en-GB" smtClean="0"/>
              <a:pPr/>
              <a:t>09/11/2018</a:t>
            </a:fld>
            <a:endParaRPr lang="en-GB"/>
          </a:p>
        </p:txBody>
      </p:sp>
      <p:sp>
        <p:nvSpPr>
          <p:cNvPr id="4" name="Footer Placeholder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34A8BC17-CDCC-404E-A4CB-AEBE59925E50}"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B060E4DC-B5E1-4B64-AACC-D6ABB743AE9C}" type="datetimeFigureOut">
              <a:rPr lang="en-GB" smtClean="0"/>
              <a:pPr/>
              <a:t>09/11/2018</a:t>
            </a:fld>
            <a:endParaRPr lang="en-GB"/>
          </a:p>
        </p:txBody>
      </p:sp>
      <p:sp>
        <p:nvSpPr>
          <p:cNvPr id="4" name="Slide Image Placeholder 3"/>
          <p:cNvSpPr>
            <a:spLocks noGrp="1" noRot="1" noChangeAspect="1"/>
          </p:cNvSpPr>
          <p:nvPr>
            <p:ph type="sldImg" idx="2"/>
          </p:nvPr>
        </p:nvSpPr>
        <p:spPr>
          <a:xfrm>
            <a:off x="90488" y="744538"/>
            <a:ext cx="6618287" cy="3724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16661"/>
            <a:ext cx="5439410" cy="44684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12ECA6AB-A727-4956-8345-9340AEFFA0D6}" type="slidenum">
              <a:rPr lang="en-GB" smtClean="0"/>
              <a:pPr/>
              <a:t>‹#›</a:t>
            </a:fld>
            <a:endParaRPr lang="en-GB"/>
          </a:p>
        </p:txBody>
      </p:sp>
    </p:spTree>
    <p:extLst>
      <p:ext uri="{BB962C8B-B14F-4D97-AF65-F5344CB8AC3E}">
        <p14:creationId xmlns:p14="http://schemas.microsoft.com/office/powerpoint/2010/main" val="229911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1</a:t>
            </a:fld>
            <a:endParaRPr lang="en-GB"/>
          </a:p>
        </p:txBody>
      </p:sp>
    </p:spTree>
    <p:extLst>
      <p:ext uri="{BB962C8B-B14F-4D97-AF65-F5344CB8AC3E}">
        <p14:creationId xmlns:p14="http://schemas.microsoft.com/office/powerpoint/2010/main" val="1202369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6</a:t>
            </a:fld>
            <a:endParaRPr lang="en-GB"/>
          </a:p>
        </p:txBody>
      </p:sp>
    </p:spTree>
    <p:extLst>
      <p:ext uri="{BB962C8B-B14F-4D97-AF65-F5344CB8AC3E}">
        <p14:creationId xmlns:p14="http://schemas.microsoft.com/office/powerpoint/2010/main" val="997624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9875"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16</a:t>
            </a:fld>
            <a:endParaRPr lang="en-GB"/>
          </a:p>
        </p:txBody>
      </p:sp>
    </p:spTree>
    <p:extLst>
      <p:ext uri="{BB962C8B-B14F-4D97-AF65-F5344CB8AC3E}">
        <p14:creationId xmlns:p14="http://schemas.microsoft.com/office/powerpoint/2010/main" val="177149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17</a:t>
            </a:fld>
            <a:endParaRPr lang="en-GB"/>
          </a:p>
        </p:txBody>
      </p:sp>
    </p:spTree>
    <p:extLst>
      <p:ext uri="{BB962C8B-B14F-4D97-AF65-F5344CB8AC3E}">
        <p14:creationId xmlns:p14="http://schemas.microsoft.com/office/powerpoint/2010/main" val="204931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18</a:t>
            </a:fld>
            <a:endParaRPr lang="en-GB"/>
          </a:p>
        </p:txBody>
      </p:sp>
    </p:spTree>
    <p:extLst>
      <p:ext uri="{BB962C8B-B14F-4D97-AF65-F5344CB8AC3E}">
        <p14:creationId xmlns:p14="http://schemas.microsoft.com/office/powerpoint/2010/main" val="1180207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19</a:t>
            </a:fld>
            <a:endParaRPr lang="en-GB"/>
          </a:p>
        </p:txBody>
      </p:sp>
    </p:spTree>
    <p:extLst>
      <p:ext uri="{BB962C8B-B14F-4D97-AF65-F5344CB8AC3E}">
        <p14:creationId xmlns:p14="http://schemas.microsoft.com/office/powerpoint/2010/main" val="980772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20</a:t>
            </a:fld>
            <a:endParaRPr lang="en-GB"/>
          </a:p>
        </p:txBody>
      </p:sp>
    </p:spTree>
    <p:extLst>
      <p:ext uri="{BB962C8B-B14F-4D97-AF65-F5344CB8AC3E}">
        <p14:creationId xmlns:p14="http://schemas.microsoft.com/office/powerpoint/2010/main" val="11666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21</a:t>
            </a:fld>
            <a:endParaRPr lang="en-GB"/>
          </a:p>
        </p:txBody>
      </p:sp>
    </p:spTree>
    <p:extLst>
      <p:ext uri="{BB962C8B-B14F-4D97-AF65-F5344CB8AC3E}">
        <p14:creationId xmlns:p14="http://schemas.microsoft.com/office/powerpoint/2010/main" val="1742882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baseline="0"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33</a:t>
            </a:fld>
            <a:endParaRPr lang="en-GB"/>
          </a:p>
        </p:txBody>
      </p:sp>
    </p:spTree>
    <p:extLst>
      <p:ext uri="{BB962C8B-B14F-4D97-AF65-F5344CB8AC3E}">
        <p14:creationId xmlns:p14="http://schemas.microsoft.com/office/powerpoint/2010/main" val="1572487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4275"/>
          </a:xfrm>
        </p:spPr>
      </p:sp>
      <p:sp>
        <p:nvSpPr>
          <p:cNvPr id="3" name="Notes Placeholder 2"/>
          <p:cNvSpPr>
            <a:spLocks noGrp="1"/>
          </p:cNvSpPr>
          <p:nvPr>
            <p:ph type="body" idx="1"/>
          </p:nvPr>
        </p:nvSpPr>
        <p:spPr/>
        <p:txBody>
          <a:bodyPr>
            <a:normAutofit/>
          </a:bodyPr>
          <a:lstStyle/>
          <a:p>
            <a:endParaRPr lang="en-GB" baseline="0" dirty="0"/>
          </a:p>
        </p:txBody>
      </p:sp>
      <p:sp>
        <p:nvSpPr>
          <p:cNvPr id="4" name="Slide Number Placeholder 3"/>
          <p:cNvSpPr>
            <a:spLocks noGrp="1"/>
          </p:cNvSpPr>
          <p:nvPr>
            <p:ph type="sldNum" sz="quarter" idx="10"/>
          </p:nvPr>
        </p:nvSpPr>
        <p:spPr/>
        <p:txBody>
          <a:bodyPr/>
          <a:lstStyle/>
          <a:p>
            <a:fld id="{12ECA6AB-A727-4956-8345-9340AEFFA0D6}" type="slidenum">
              <a:rPr lang="en-GB" smtClean="0"/>
              <a:pPr/>
              <a:t>34</a:t>
            </a:fld>
            <a:endParaRPr lang="en-GB"/>
          </a:p>
        </p:txBody>
      </p:sp>
    </p:spTree>
    <p:extLst>
      <p:ext uri="{BB962C8B-B14F-4D97-AF65-F5344CB8AC3E}">
        <p14:creationId xmlns:p14="http://schemas.microsoft.com/office/powerpoint/2010/main" val="12674522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52467" y="1590634"/>
            <a:ext cx="5770388" cy="1385390"/>
          </a:xfrm>
        </p:spPr>
        <p:txBody>
          <a:bodyPr tIns="0" anchor="b" anchorCtr="0">
            <a:normAutofit/>
          </a:bodyPr>
          <a:lstStyle>
            <a:lvl1pPr>
              <a:defRPr sz="28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a:xfrm>
            <a:off x="4652467" y="3135100"/>
            <a:ext cx="5770388" cy="663031"/>
          </a:xfrm>
        </p:spPr>
        <p:txBody>
          <a:bodyPr anchor="ctr" anchorCtr="0">
            <a:normAutofit/>
          </a:bodyPr>
          <a:lstStyle>
            <a:lvl1pPr marL="0" indent="0" algn="l">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a:t>
            </a:r>
          </a:p>
        </p:txBody>
      </p:sp>
      <p:sp>
        <p:nvSpPr>
          <p:cNvPr id="6" name="Text Placeholder 5"/>
          <p:cNvSpPr>
            <a:spLocks noGrp="1"/>
          </p:cNvSpPr>
          <p:nvPr>
            <p:ph type="body" sz="quarter" idx="10" hasCustomPrompt="1"/>
          </p:nvPr>
        </p:nvSpPr>
        <p:spPr>
          <a:xfrm>
            <a:off x="4652467" y="3952643"/>
            <a:ext cx="5770388" cy="359740"/>
          </a:xfrm>
        </p:spPr>
        <p:txBody>
          <a:bodyPr>
            <a:normAutofit/>
          </a:bodyPr>
          <a:lstStyle>
            <a:lvl1pPr marL="0" indent="0">
              <a:buNone/>
              <a:defRPr sz="1800">
                <a:solidFill>
                  <a:schemeClr val="tx1"/>
                </a:solidFill>
              </a:defRPr>
            </a:lvl1pPr>
          </a:lstStyle>
          <a:p>
            <a:pPr lvl="0"/>
            <a:r>
              <a:rPr lang="en-US"/>
              <a:t>Date</a:t>
            </a:r>
          </a:p>
        </p:txBody>
      </p:sp>
      <p:sp>
        <p:nvSpPr>
          <p:cNvPr id="9" name="Rectangle 8"/>
          <p:cNvSpPr/>
          <p:nvPr userDrawn="1"/>
        </p:nvSpPr>
        <p:spPr>
          <a:xfrm>
            <a:off x="371696" y="1"/>
            <a:ext cx="11820304" cy="836279"/>
          </a:xfrm>
          <a:prstGeom prst="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Pride and Joy tall graphic.ti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19" y="-30974"/>
            <a:ext cx="2483104" cy="6950050"/>
          </a:xfrm>
          <a:prstGeom prst="rect">
            <a:avLst/>
          </a:prstGeom>
        </p:spPr>
      </p:pic>
      <p:pic>
        <p:nvPicPr>
          <p:cNvPr id="8" name="Picture 7" descr="Pride and Joy banner v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11159" y="244162"/>
            <a:ext cx="2095715" cy="592118"/>
          </a:xfrm>
          <a:prstGeom prst="rect">
            <a:avLst/>
          </a:prstGeom>
        </p:spPr>
      </p:pic>
      <p:pic>
        <p:nvPicPr>
          <p:cNvPr id="11" name="Picture 10">
            <a:extLst>
              <a:ext uri="{FF2B5EF4-FFF2-40B4-BE49-F238E27FC236}">
                <a16:creationId xmlns:a16="http://schemas.microsoft.com/office/drawing/2014/main" id="{891F1E4D-E496-4C4F-AB9B-5BAC45BEA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2353" y="137659"/>
            <a:ext cx="1983559" cy="5609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genera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9349" y="822960"/>
            <a:ext cx="11753240" cy="733832"/>
          </a:xfrm>
        </p:spPr>
        <p:txBody>
          <a:bodyPr/>
          <a:lstStyle>
            <a:lvl1pPr>
              <a:defRPr>
                <a:solidFill>
                  <a:schemeClr val="accent1"/>
                </a:solidFill>
              </a:defRPr>
            </a:lvl1pPr>
          </a:lstStyle>
          <a:p>
            <a:r>
              <a:rPr lang="en-US" dirty="0"/>
              <a:t>Slide title</a:t>
            </a:r>
          </a:p>
        </p:txBody>
      </p:sp>
      <p:sp>
        <p:nvSpPr>
          <p:cNvPr id="3" name="Content Placeholder 2"/>
          <p:cNvSpPr>
            <a:spLocks noGrp="1"/>
          </p:cNvSpPr>
          <p:nvPr>
            <p:ph idx="1" hasCustomPrompt="1"/>
          </p:nvPr>
        </p:nvSpPr>
        <p:spPr>
          <a:xfrm>
            <a:off x="239350" y="1628800"/>
            <a:ext cx="11725253" cy="4820591"/>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en-US" dirty="0"/>
              <a:t>First level bullet</a:t>
            </a:r>
          </a:p>
          <a:p>
            <a:pPr lvl="1"/>
            <a:r>
              <a:rPr lang="en-US" dirty="0"/>
              <a:t>Second level bullet</a:t>
            </a:r>
          </a:p>
          <a:p>
            <a:pPr lvl="2"/>
            <a:r>
              <a:rPr lang="en-US" dirty="0"/>
              <a:t>Third level bullet</a:t>
            </a:r>
          </a:p>
        </p:txBody>
      </p:sp>
      <p:sp>
        <p:nvSpPr>
          <p:cNvPr id="8"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39349" y="822960"/>
            <a:ext cx="11753240" cy="733832"/>
          </a:xfrm>
        </p:spPr>
        <p:txBody>
          <a:bodyPr/>
          <a:lstStyle>
            <a:lvl1pPr>
              <a:defRPr>
                <a:solidFill>
                  <a:srgbClr val="185139"/>
                </a:solidFill>
              </a:defRPr>
            </a:lvl1pPr>
          </a:lstStyle>
          <a:p>
            <a:r>
              <a:rPr lang="en-US" dirty="0"/>
              <a:t>Slide title</a:t>
            </a:r>
          </a:p>
        </p:txBody>
      </p:sp>
      <p:sp>
        <p:nvSpPr>
          <p:cNvPr id="4"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highlight">
    <p:spTree>
      <p:nvGrpSpPr>
        <p:cNvPr id="1" name=""/>
        <p:cNvGrpSpPr/>
        <p:nvPr/>
      </p:nvGrpSpPr>
      <p:grpSpPr>
        <a:xfrm>
          <a:off x="0" y="0"/>
          <a:ext cx="0" cy="0"/>
          <a:chOff x="0" y="0"/>
          <a:chExt cx="0" cy="0"/>
        </a:xfrm>
      </p:grpSpPr>
      <p:sp>
        <p:nvSpPr>
          <p:cNvPr id="4" name="Rounded Rectangle 3"/>
          <p:cNvSpPr/>
          <p:nvPr userDrawn="1"/>
        </p:nvSpPr>
        <p:spPr>
          <a:xfrm>
            <a:off x="636897" y="1700809"/>
            <a:ext cx="10918209" cy="4367283"/>
          </a:xfrm>
          <a:prstGeom prst="roundRect">
            <a:avLst>
              <a:gd name="adj" fmla="val 4329"/>
            </a:avLst>
          </a:prstGeom>
          <a:solidFill>
            <a:srgbClr val="E5D3BB"/>
          </a:solidFill>
          <a:ln>
            <a:solidFill>
              <a:srgbClr val="8F7C69"/>
            </a:solid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2000" dirty="0">
              <a:solidFill>
                <a:schemeClr val="tx1">
                  <a:lumMod val="60000"/>
                  <a:lumOff val="40000"/>
                </a:schemeClr>
              </a:solidFill>
              <a:latin typeface="Arial" pitchFamily="34" charset="0"/>
              <a:cs typeface="Arial" pitchFamily="34" charset="0"/>
            </a:endParaRPr>
          </a:p>
        </p:txBody>
      </p:sp>
      <p:sp>
        <p:nvSpPr>
          <p:cNvPr id="7" name="Title 1"/>
          <p:cNvSpPr>
            <a:spLocks noGrp="1"/>
          </p:cNvSpPr>
          <p:nvPr>
            <p:ph type="title" hasCustomPrompt="1"/>
          </p:nvPr>
        </p:nvSpPr>
        <p:spPr>
          <a:xfrm>
            <a:off x="239349" y="822960"/>
            <a:ext cx="11753240" cy="733832"/>
          </a:xfrm>
        </p:spPr>
        <p:txBody>
          <a:bodyPr/>
          <a:lstStyle>
            <a:lvl1pPr>
              <a:defRPr>
                <a:solidFill>
                  <a:srgbClr val="185139"/>
                </a:solidFill>
              </a:defRPr>
            </a:lvl1pPr>
          </a:lstStyle>
          <a:p>
            <a:r>
              <a:rPr lang="en-US" dirty="0"/>
              <a:t>Slide title</a:t>
            </a:r>
          </a:p>
        </p:txBody>
      </p:sp>
      <p:sp>
        <p:nvSpPr>
          <p:cNvPr id="5"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ighlight">
    <p:spTree>
      <p:nvGrpSpPr>
        <p:cNvPr id="1" name=""/>
        <p:cNvGrpSpPr/>
        <p:nvPr/>
      </p:nvGrpSpPr>
      <p:grpSpPr>
        <a:xfrm>
          <a:off x="0" y="0"/>
          <a:ext cx="0" cy="0"/>
          <a:chOff x="0" y="0"/>
          <a:chExt cx="0" cy="0"/>
        </a:xfrm>
      </p:grpSpPr>
      <p:sp>
        <p:nvSpPr>
          <p:cNvPr id="8" name="Rounded Rectangle 7"/>
          <p:cNvSpPr/>
          <p:nvPr userDrawn="1"/>
        </p:nvSpPr>
        <p:spPr>
          <a:xfrm>
            <a:off x="636897" y="1167320"/>
            <a:ext cx="10918209" cy="4900772"/>
          </a:xfrm>
          <a:prstGeom prst="roundRect">
            <a:avLst>
              <a:gd name="adj" fmla="val 4329"/>
            </a:avLst>
          </a:prstGeom>
          <a:solidFill>
            <a:srgbClr val="E5D3BB"/>
          </a:solidFill>
          <a:ln>
            <a:solidFill>
              <a:srgbClr val="8F7C69"/>
            </a:solid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2000" dirty="0">
              <a:solidFill>
                <a:schemeClr val="tx1">
                  <a:lumMod val="60000"/>
                  <a:lumOff val="40000"/>
                </a:schemeClr>
              </a:solidFill>
              <a:latin typeface="Arial" pitchFamily="34" charset="0"/>
              <a:cs typeface="Arial" pitchFamily="34" charset="0"/>
            </a:endParaRPr>
          </a:p>
        </p:txBody>
      </p:sp>
      <p:sp>
        <p:nvSpPr>
          <p:cNvPr id="4"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9349" y="826598"/>
            <a:ext cx="11757133" cy="734400"/>
          </a:xfrm>
        </p:spPr>
        <p:txBody>
          <a:bodyPr/>
          <a:lstStyle>
            <a:lvl1pPr>
              <a:defRPr baseline="0">
                <a:solidFill>
                  <a:srgbClr val="185139"/>
                </a:solidFill>
              </a:defRPr>
            </a:lvl1pPr>
          </a:lstStyle>
          <a:p>
            <a:r>
              <a:rPr lang="en-GB"/>
              <a:t>Slide title</a:t>
            </a:r>
            <a:endParaRPr lang="en-US"/>
          </a:p>
        </p:txBody>
      </p:sp>
      <p:sp>
        <p:nvSpPr>
          <p:cNvPr id="6" name="Text Placeholder 5"/>
          <p:cNvSpPr>
            <a:spLocks noGrp="1"/>
          </p:cNvSpPr>
          <p:nvPr>
            <p:ph type="body" sz="quarter" idx="12" hasCustomPrompt="1"/>
          </p:nvPr>
        </p:nvSpPr>
        <p:spPr>
          <a:xfrm>
            <a:off x="239349" y="1719264"/>
            <a:ext cx="5798920" cy="448617"/>
          </a:xfrm>
        </p:spPr>
        <p:txBody>
          <a:bodyPr>
            <a:noAutofit/>
          </a:bodyPr>
          <a:lstStyle>
            <a:lvl1pPr marL="0" indent="0" algn="ctr">
              <a:buNone/>
              <a:defRPr sz="2000" b="1" baseline="0">
                <a:solidFill>
                  <a:schemeClr val="tx1"/>
                </a:solidFill>
              </a:defRPr>
            </a:lvl1pPr>
          </a:lstStyle>
          <a:p>
            <a:pPr lvl="0"/>
            <a:r>
              <a:rPr lang="en-US"/>
              <a:t>Left comparison title</a:t>
            </a:r>
          </a:p>
        </p:txBody>
      </p:sp>
      <p:sp>
        <p:nvSpPr>
          <p:cNvPr id="7" name="Text Placeholder 5"/>
          <p:cNvSpPr>
            <a:spLocks noGrp="1"/>
          </p:cNvSpPr>
          <p:nvPr>
            <p:ph type="body" sz="quarter" idx="13" hasCustomPrompt="1"/>
          </p:nvPr>
        </p:nvSpPr>
        <p:spPr>
          <a:xfrm>
            <a:off x="6192219" y="1717732"/>
            <a:ext cx="5804264" cy="437321"/>
          </a:xfrm>
        </p:spPr>
        <p:txBody>
          <a:bodyPr>
            <a:normAutofit/>
          </a:bodyPr>
          <a:lstStyle>
            <a:lvl1pPr marL="0" indent="0" algn="ctr">
              <a:buNone/>
              <a:defRPr sz="2000" b="1" baseline="0">
                <a:solidFill>
                  <a:schemeClr val="tx1"/>
                </a:solidFill>
              </a:defRPr>
            </a:lvl1pPr>
          </a:lstStyle>
          <a:p>
            <a:pPr lvl="0"/>
            <a:r>
              <a:rPr lang="en-US"/>
              <a:t>Right comparison title</a:t>
            </a:r>
          </a:p>
        </p:txBody>
      </p:sp>
      <p:sp>
        <p:nvSpPr>
          <p:cNvPr id="11" name="Content Placeholder 10"/>
          <p:cNvSpPr>
            <a:spLocks noGrp="1"/>
          </p:cNvSpPr>
          <p:nvPr>
            <p:ph sz="quarter" idx="14" hasCustomPrompt="1"/>
          </p:nvPr>
        </p:nvSpPr>
        <p:spPr>
          <a:xfrm>
            <a:off x="239184" y="2244846"/>
            <a:ext cx="5799667" cy="4233135"/>
          </a:xfrm>
        </p:spPr>
        <p:txBody>
          <a:bodyPr/>
          <a:lstStyle>
            <a:lvl1pPr>
              <a:defRPr sz="2400" baseline="0">
                <a:solidFill>
                  <a:schemeClr val="tx1"/>
                </a:solidFill>
              </a:defRPr>
            </a:lvl1pPr>
            <a:lvl2pPr>
              <a:defRPr sz="2000"/>
            </a:lvl2pPr>
            <a:lvl3pPr>
              <a:defRPr sz="1800"/>
            </a:lvl3pPr>
          </a:lstStyle>
          <a:p>
            <a:pPr lvl="0"/>
            <a:r>
              <a:rPr lang="en-GB"/>
              <a:t>Click add text or graphics</a:t>
            </a:r>
          </a:p>
        </p:txBody>
      </p:sp>
      <p:sp>
        <p:nvSpPr>
          <p:cNvPr id="12" name="Content Placeholder 10"/>
          <p:cNvSpPr>
            <a:spLocks noGrp="1"/>
          </p:cNvSpPr>
          <p:nvPr>
            <p:ph sz="quarter" idx="15" hasCustomPrompt="1"/>
          </p:nvPr>
        </p:nvSpPr>
        <p:spPr>
          <a:xfrm>
            <a:off x="6192219" y="2232018"/>
            <a:ext cx="5799667" cy="4245963"/>
          </a:xfrm>
        </p:spPr>
        <p:txBody>
          <a:bodyPr/>
          <a:lstStyle>
            <a:lvl1pPr>
              <a:defRPr sz="2400" baseline="0">
                <a:solidFill>
                  <a:schemeClr val="tx1"/>
                </a:solidFill>
              </a:defRPr>
            </a:lvl1pPr>
            <a:lvl2pPr>
              <a:defRPr sz="2000"/>
            </a:lvl2pPr>
            <a:lvl3pPr>
              <a:defRPr sz="1800"/>
            </a:lvl3pPr>
          </a:lstStyle>
          <a:p>
            <a:pPr lvl="0"/>
            <a:r>
              <a:rPr lang="en-GB"/>
              <a:t>Click to add text or graphics</a:t>
            </a:r>
          </a:p>
        </p:txBody>
      </p:sp>
      <p:sp>
        <p:nvSpPr>
          <p:cNvPr id="8"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extLst>
      <p:ext uri="{BB962C8B-B14F-4D97-AF65-F5344CB8AC3E}">
        <p14:creationId xmlns:p14="http://schemas.microsoft.com/office/powerpoint/2010/main" val="301721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9" name="Text Placeholder 2"/>
          <p:cNvSpPr>
            <a:spLocks noGrp="1"/>
          </p:cNvSpPr>
          <p:nvPr>
            <p:ph type="body" idx="10" hasCustomPrompt="1"/>
          </p:nvPr>
        </p:nvSpPr>
        <p:spPr>
          <a:xfrm>
            <a:off x="4474996" y="2882231"/>
            <a:ext cx="7479736" cy="523220"/>
          </a:xfrm>
        </p:spPr>
        <p:txBody>
          <a:bodyPr wrap="square" anchor="ctr" anchorCtr="0">
            <a:spAutoFit/>
          </a:bodyPr>
          <a:lstStyle>
            <a:lvl1pPr marL="0" indent="0">
              <a:buNone/>
              <a:defRPr sz="28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Section title</a:t>
            </a:r>
          </a:p>
        </p:txBody>
      </p:sp>
      <p:sp>
        <p:nvSpPr>
          <p:cNvPr id="8" name="Rectangle 7"/>
          <p:cNvSpPr/>
          <p:nvPr userDrawn="1"/>
        </p:nvSpPr>
        <p:spPr>
          <a:xfrm>
            <a:off x="371696" y="1"/>
            <a:ext cx="11820304" cy="836279"/>
          </a:xfrm>
          <a:prstGeom prst="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6" name="Picture 5" descr="Pride and Joy tall graphic.ti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19" y="-30974"/>
            <a:ext cx="2483104" cy="695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ank you and questions">
    <p:spTree>
      <p:nvGrpSpPr>
        <p:cNvPr id="1" name=""/>
        <p:cNvGrpSpPr/>
        <p:nvPr/>
      </p:nvGrpSpPr>
      <p:grpSpPr>
        <a:xfrm>
          <a:off x="0" y="0"/>
          <a:ext cx="0" cy="0"/>
          <a:chOff x="0" y="0"/>
          <a:chExt cx="0" cy="0"/>
        </a:xfrm>
      </p:grpSpPr>
      <p:sp>
        <p:nvSpPr>
          <p:cNvPr id="4" name="TextBox 3"/>
          <p:cNvSpPr txBox="1"/>
          <p:nvPr/>
        </p:nvSpPr>
        <p:spPr>
          <a:xfrm>
            <a:off x="4614894" y="2698044"/>
            <a:ext cx="6076092" cy="830997"/>
          </a:xfrm>
          <a:prstGeom prst="rect">
            <a:avLst/>
          </a:prstGeom>
          <a:noFill/>
        </p:spPr>
        <p:txBody>
          <a:bodyPr wrap="square" rtlCol="0">
            <a:spAutoFit/>
          </a:bodyPr>
          <a:lstStyle/>
          <a:p>
            <a:r>
              <a:rPr lang="en-GB" sz="4800" dirty="0">
                <a:solidFill>
                  <a:srgbClr val="185139"/>
                </a:solidFill>
                <a:latin typeface="Arial"/>
                <a:cs typeface="Arial"/>
              </a:rPr>
              <a:t>Questions</a:t>
            </a:r>
          </a:p>
        </p:txBody>
      </p:sp>
      <p:sp>
        <p:nvSpPr>
          <p:cNvPr id="5" name="TextBox 4"/>
          <p:cNvSpPr txBox="1"/>
          <p:nvPr userDrawn="1"/>
        </p:nvSpPr>
        <p:spPr>
          <a:xfrm>
            <a:off x="4639737" y="2229271"/>
            <a:ext cx="5743351" cy="461665"/>
          </a:xfrm>
          <a:prstGeom prst="rect">
            <a:avLst/>
          </a:prstGeom>
          <a:noFill/>
        </p:spPr>
        <p:txBody>
          <a:bodyPr wrap="square" rtlCol="0">
            <a:spAutoFit/>
          </a:bodyPr>
          <a:lstStyle/>
          <a:p>
            <a:r>
              <a:rPr lang="en-US" sz="2400" b="0" dirty="0">
                <a:solidFill>
                  <a:srgbClr val="185139"/>
                </a:solidFill>
                <a:latin typeface="Arial"/>
                <a:cs typeface="Arial"/>
              </a:rPr>
              <a:t>Thank you</a:t>
            </a:r>
            <a:endParaRPr lang="en-GB" sz="2400" b="0" dirty="0">
              <a:solidFill>
                <a:srgbClr val="185139"/>
              </a:solidFill>
              <a:latin typeface="Arial"/>
              <a:cs typeface="Arial"/>
            </a:endParaRPr>
          </a:p>
        </p:txBody>
      </p:sp>
      <p:sp>
        <p:nvSpPr>
          <p:cNvPr id="17" name="Rectangle 16"/>
          <p:cNvSpPr/>
          <p:nvPr userDrawn="1"/>
        </p:nvSpPr>
        <p:spPr>
          <a:xfrm>
            <a:off x="371696" y="1"/>
            <a:ext cx="11820304" cy="836279"/>
          </a:xfrm>
          <a:prstGeom prst="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8" name="Picture 17" descr="Pride and Joy banner v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39411" y="244162"/>
            <a:ext cx="3167463" cy="726332"/>
          </a:xfrm>
          <a:prstGeom prst="rect">
            <a:avLst/>
          </a:prstGeom>
        </p:spPr>
      </p:pic>
      <p:pic>
        <p:nvPicPr>
          <p:cNvPr id="13" name="Picture 12" descr="Pride and Joy tall graphic.tif"/>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19" y="-30974"/>
            <a:ext cx="2483104" cy="695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39349" y="822960"/>
            <a:ext cx="11753240" cy="733832"/>
          </a:xfrm>
        </p:spPr>
        <p:txBody>
          <a:bodyPr/>
          <a:lstStyle>
            <a:lvl1pPr>
              <a:defRPr>
                <a:solidFill>
                  <a:srgbClr val="185139"/>
                </a:solidFill>
              </a:defRPr>
            </a:lvl1pPr>
          </a:lstStyle>
          <a:p>
            <a:r>
              <a:rPr lang="en-US" dirty="0"/>
              <a:t>Slide title</a:t>
            </a:r>
          </a:p>
        </p:txBody>
      </p:sp>
      <p:sp>
        <p:nvSpPr>
          <p:cNvPr id="4" name="Text Placeholder 7"/>
          <p:cNvSpPr>
            <a:spLocks noGrp="1"/>
          </p:cNvSpPr>
          <p:nvPr>
            <p:ph type="body" sz="quarter" idx="11" hasCustomPrompt="1"/>
          </p:nvPr>
        </p:nvSpPr>
        <p:spPr>
          <a:xfrm>
            <a:off x="2946041" y="209827"/>
            <a:ext cx="8966559" cy="408609"/>
          </a:xfrm>
        </p:spPr>
        <p:txBody>
          <a:bodyPr>
            <a:noAutofit/>
          </a:bodyPr>
          <a:lstStyle>
            <a:lvl1pPr marL="0" indent="0" algn="r">
              <a:spcBef>
                <a:spcPts val="200"/>
              </a:spcBef>
              <a:buNone/>
              <a:defRPr sz="2000">
                <a:solidFill>
                  <a:schemeClr val="accent1"/>
                </a:solidFill>
              </a:defRPr>
            </a:lvl1pPr>
          </a:lstStyle>
          <a:p>
            <a:pPr lvl="0"/>
            <a:r>
              <a:rPr lang="en-US"/>
              <a:t>Header</a:t>
            </a:r>
          </a:p>
        </p:txBody>
      </p:sp>
    </p:spTree>
    <p:extLst>
      <p:ext uri="{BB962C8B-B14F-4D97-AF65-F5344CB8AC3E}">
        <p14:creationId xmlns:p14="http://schemas.microsoft.com/office/powerpoint/2010/main" val="87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88555-4163-6A4A-883D-4875CF360263}"/>
              </a:ext>
            </a:extLst>
          </p:cNvPr>
          <p:cNvSpPr>
            <a:spLocks noGrp="1"/>
          </p:cNvSpPr>
          <p:nvPr>
            <p:ph type="dt" sz="half" idx="10"/>
          </p:nvPr>
        </p:nvSpPr>
        <p:spPr>
          <a:xfrm>
            <a:off x="838200" y="6356352"/>
            <a:ext cx="2743200" cy="365125"/>
          </a:xfrm>
          <a:prstGeom prst="rect">
            <a:avLst/>
          </a:prstGeom>
        </p:spPr>
        <p:txBody>
          <a:bodyPr/>
          <a:lstStyle/>
          <a:p>
            <a:fld id="{6D5765FC-C3E6-EE4E-ADDA-0A09EF59B85A}" type="datetimeFigureOut">
              <a:rPr lang="en-US" smtClean="0"/>
              <a:t>11/9/18</a:t>
            </a:fld>
            <a:endParaRPr lang="en-US"/>
          </a:p>
        </p:txBody>
      </p:sp>
      <p:sp>
        <p:nvSpPr>
          <p:cNvPr id="3" name="Footer Placeholder 2">
            <a:extLst>
              <a:ext uri="{FF2B5EF4-FFF2-40B4-BE49-F238E27FC236}">
                <a16:creationId xmlns:a16="http://schemas.microsoft.com/office/drawing/2014/main" id="{B60DD8E5-D077-E94B-8C6F-48CAC4419B66}"/>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D3720E0-7987-D344-8276-8318F5A055F6}"/>
              </a:ext>
            </a:extLst>
          </p:cNvPr>
          <p:cNvSpPr>
            <a:spLocks noGrp="1"/>
          </p:cNvSpPr>
          <p:nvPr>
            <p:ph type="sldNum" sz="quarter" idx="12"/>
          </p:nvPr>
        </p:nvSpPr>
        <p:spPr>
          <a:xfrm>
            <a:off x="8610600" y="6356352"/>
            <a:ext cx="2743200" cy="365125"/>
          </a:xfrm>
          <a:prstGeom prst="rect">
            <a:avLst/>
          </a:prstGeom>
        </p:spPr>
        <p:txBody>
          <a:bodyPr/>
          <a:lstStyle/>
          <a:p>
            <a:fld id="{CE39BD2F-E8B1-A943-AD61-096BA1FE1C55}" type="slidenum">
              <a:rPr lang="en-US" smtClean="0"/>
              <a:t>‹#›</a:t>
            </a:fld>
            <a:endParaRPr lang="en-US"/>
          </a:p>
        </p:txBody>
      </p:sp>
    </p:spTree>
    <p:extLst>
      <p:ext uri="{BB962C8B-B14F-4D97-AF65-F5344CB8AC3E}">
        <p14:creationId xmlns:p14="http://schemas.microsoft.com/office/powerpoint/2010/main" val="2095844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3" name="Text Placeholder 7"/>
          <p:cNvSpPr>
            <a:spLocks noGrp="1"/>
          </p:cNvSpPr>
          <p:nvPr>
            <p:ph type="body" sz="quarter" idx="11" hasCustomPrompt="1"/>
          </p:nvPr>
        </p:nvSpPr>
        <p:spPr>
          <a:xfrm>
            <a:off x="2946042" y="209829"/>
            <a:ext cx="8966559" cy="408609"/>
          </a:xfrm>
        </p:spPr>
        <p:txBody>
          <a:bodyPr>
            <a:noAutofit/>
          </a:bodyPr>
          <a:lstStyle>
            <a:lvl1pPr marL="0" indent="0" algn="r">
              <a:spcBef>
                <a:spcPts val="150"/>
              </a:spcBef>
              <a:buNone/>
              <a:defRPr sz="1500">
                <a:solidFill>
                  <a:schemeClr val="accent1"/>
                </a:solidFill>
              </a:defRPr>
            </a:lvl1pPr>
          </a:lstStyle>
          <a:p>
            <a:pPr lvl="0"/>
            <a:r>
              <a:rPr lang="en-US"/>
              <a:t>Header</a:t>
            </a:r>
          </a:p>
        </p:txBody>
      </p:sp>
    </p:spTree>
    <p:extLst>
      <p:ext uri="{BB962C8B-B14F-4D97-AF65-F5344CB8AC3E}">
        <p14:creationId xmlns:p14="http://schemas.microsoft.com/office/powerpoint/2010/main" val="91508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9349" y="826598"/>
            <a:ext cx="11757133" cy="734400"/>
          </a:xfrm>
          <a:prstGeom prst="rect">
            <a:avLst/>
          </a:prstGeom>
        </p:spPr>
        <p:txBody>
          <a:bodyPr vert="horz" lIns="91440" tIns="45720" rIns="91440" bIns="45720" rtlCol="0" anchor="ctr">
            <a:normAutofit/>
          </a:bodyPr>
          <a:lstStyle/>
          <a:p>
            <a:r>
              <a:rPr lang="en-GB"/>
              <a:t>Slide title</a:t>
            </a:r>
            <a:endParaRPr lang="en-US" dirty="0"/>
          </a:p>
        </p:txBody>
      </p:sp>
      <p:sp>
        <p:nvSpPr>
          <p:cNvPr id="3" name="Text Placeholder 2"/>
          <p:cNvSpPr>
            <a:spLocks noGrp="1"/>
          </p:cNvSpPr>
          <p:nvPr>
            <p:ph type="body" idx="1"/>
          </p:nvPr>
        </p:nvSpPr>
        <p:spPr>
          <a:xfrm>
            <a:off x="239349" y="1628799"/>
            <a:ext cx="11734555" cy="4834291"/>
          </a:xfrm>
          <a:prstGeom prst="rect">
            <a:avLst/>
          </a:prstGeom>
        </p:spPr>
        <p:txBody>
          <a:bodyPr vert="horz" lIns="91440" tIns="45720" rIns="91440" bIns="45720" rtlCol="0">
            <a:normAutofit/>
          </a:bodyPr>
          <a:lstStyle/>
          <a:p>
            <a:pPr lvl="0"/>
            <a:r>
              <a:rPr lang="en-GB"/>
              <a:t>First level bullet point</a:t>
            </a:r>
          </a:p>
          <a:p>
            <a:pPr lvl="1"/>
            <a:r>
              <a:rPr lang="en-GB"/>
              <a:t>Second level bullet point</a:t>
            </a:r>
          </a:p>
          <a:p>
            <a:pPr lvl="2"/>
            <a:r>
              <a:rPr lang="en-GB"/>
              <a:t>Third level bullet point</a:t>
            </a:r>
          </a:p>
        </p:txBody>
      </p:sp>
      <p:sp>
        <p:nvSpPr>
          <p:cNvPr id="7" name="TextBox 6"/>
          <p:cNvSpPr txBox="1"/>
          <p:nvPr/>
        </p:nvSpPr>
        <p:spPr>
          <a:xfrm>
            <a:off x="8692569" y="6590972"/>
            <a:ext cx="3233204" cy="123111"/>
          </a:xfrm>
          <a:prstGeom prst="rect">
            <a:avLst/>
          </a:prstGeom>
          <a:noFill/>
          <a:ln>
            <a:noFill/>
          </a:ln>
        </p:spPr>
        <p:txBody>
          <a:bodyPr wrap="square" tIns="0" bIns="0" rtlCol="0">
            <a:spAutoFit/>
          </a:bodyPr>
          <a:lstStyle/>
          <a:p>
            <a:pPr algn="r"/>
            <a:r>
              <a:rPr lang="en-US" sz="800" b="1" dirty="0">
                <a:solidFill>
                  <a:srgbClr val="747474"/>
                </a:solidFill>
              </a:rPr>
              <a:t>© Alex</a:t>
            </a:r>
            <a:r>
              <a:rPr lang="en-US" sz="800" b="1" baseline="0" dirty="0">
                <a:solidFill>
                  <a:srgbClr val="747474"/>
                </a:solidFill>
              </a:rPr>
              <a:t> Knight</a:t>
            </a:r>
            <a:r>
              <a:rPr lang="en-US" sz="800" b="1" dirty="0">
                <a:solidFill>
                  <a:srgbClr val="747474"/>
                </a:solidFill>
              </a:rPr>
              <a:t> </a:t>
            </a:r>
            <a:r>
              <a:rPr lang="en-US" sz="800" dirty="0">
                <a:solidFill>
                  <a:srgbClr val="747474"/>
                </a:solidFill>
              </a:rPr>
              <a:t>– all rights reserved</a:t>
            </a:r>
          </a:p>
        </p:txBody>
      </p:sp>
      <p:sp>
        <p:nvSpPr>
          <p:cNvPr id="4" name="TextBox 3"/>
          <p:cNvSpPr txBox="1"/>
          <p:nvPr/>
        </p:nvSpPr>
        <p:spPr>
          <a:xfrm>
            <a:off x="186673" y="6530477"/>
            <a:ext cx="1280035" cy="230832"/>
          </a:xfrm>
          <a:prstGeom prst="rect">
            <a:avLst/>
          </a:prstGeom>
          <a:noFill/>
          <a:ln>
            <a:noFill/>
          </a:ln>
        </p:spPr>
        <p:txBody>
          <a:bodyPr wrap="square" rtlCol="0">
            <a:spAutoFit/>
          </a:bodyPr>
          <a:lstStyle/>
          <a:p>
            <a:pPr algn="l"/>
            <a:fld id="{D0B0A1E0-A47B-9A40-921A-6B934F2F723E}" type="slidenum">
              <a:rPr lang="en-US" sz="900">
                <a:solidFill>
                  <a:srgbClr val="959595"/>
                </a:solidFill>
              </a:rPr>
              <a:pPr algn="l"/>
              <a:t>‹#›</a:t>
            </a:fld>
            <a:endParaRPr lang="en-US" sz="900">
              <a:solidFill>
                <a:srgbClr val="959595"/>
              </a:solidFill>
            </a:endParaRPr>
          </a:p>
        </p:txBody>
      </p:sp>
      <p:pic>
        <p:nvPicPr>
          <p:cNvPr id="9" name="Picture 8" descr="Pride and Joy PowerPoint banner v1.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 y="0"/>
            <a:ext cx="8599989" cy="724522"/>
          </a:xfrm>
          <a:prstGeom prst="rect">
            <a:avLst/>
          </a:prstGeom>
        </p:spPr>
      </p:pic>
      <p:pic>
        <p:nvPicPr>
          <p:cNvPr id="8" name="Picture 7">
            <a:extLst>
              <a:ext uri="{FF2B5EF4-FFF2-40B4-BE49-F238E27FC236}">
                <a16:creationId xmlns:a16="http://schemas.microsoft.com/office/drawing/2014/main" id="{91BF8AAD-CD2C-A442-9CDC-FF6A9F78992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417215" y="218781"/>
            <a:ext cx="1508558" cy="426628"/>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6" r:id="rId11"/>
    <p:sldLayoutId id="214748370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3200" kern="1200" baseline="0">
          <a:solidFill>
            <a:schemeClr val="accent1"/>
          </a:solidFill>
          <a:latin typeface="Arial" pitchFamily="34" charset="0"/>
          <a:ea typeface="+mj-ea"/>
          <a:cs typeface="Arial" pitchFamily="34" charset="0"/>
        </a:defRPr>
      </a:lvl1pPr>
    </p:titleStyle>
    <p:bodyStyle>
      <a:lvl1pPr marL="342900" indent="-342900" algn="l" defTabSz="914400" rtl="0" eaLnBrk="1" latinLnBrk="0" hangingPunct="1">
        <a:spcBef>
          <a:spcPts val="1400"/>
        </a:spcBef>
        <a:buFont typeface="Arial" pitchFamily="34" charset="0"/>
        <a:buChar char="•"/>
        <a:defRPr sz="2800"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ts val="6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ts val="500"/>
        </a:spcBef>
        <a:buSzPct val="85000"/>
        <a:buFont typeface="Courier New"/>
        <a:buChar char="o"/>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apps.who.int/nha/database"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9.emf"/><Relationship Id="rId3" Type="http://schemas.openxmlformats.org/officeDocument/2006/relationships/image" Target="../media/image19.emf"/><Relationship Id="rId7" Type="http://schemas.openxmlformats.org/officeDocument/2006/relationships/image" Target="../media/image23.emf"/><Relationship Id="rId12"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2.emf"/><Relationship Id="rId11" Type="http://schemas.openxmlformats.org/officeDocument/2006/relationships/image" Target="../media/image27.png"/><Relationship Id="rId5" Type="http://schemas.openxmlformats.org/officeDocument/2006/relationships/image" Target="../media/image21.emf"/><Relationship Id="rId15" Type="http://schemas.openxmlformats.org/officeDocument/2006/relationships/image" Target="../media/image31.emf"/><Relationship Id="rId10" Type="http://schemas.openxmlformats.org/officeDocument/2006/relationships/image" Target="../media/image26.png"/><Relationship Id="rId4" Type="http://schemas.openxmlformats.org/officeDocument/2006/relationships/image" Target="../media/image20.emf"/><Relationship Id="rId9" Type="http://schemas.openxmlformats.org/officeDocument/2006/relationships/image" Target="../media/image25.png"/><Relationship Id="rId14" Type="http://schemas.openxmlformats.org/officeDocument/2006/relationships/image" Target="../media/image3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7.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7.jpeg"/><Relationship Id="rId9" Type="http://schemas.openxmlformats.org/officeDocument/2006/relationships/image" Target="../media/image38.png"/><Relationship Id="rId1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9cGBfZ5PNlg&amp;index=3&amp;list=PL7gW-qq9IN6Y6qc2ZAXr9aOoCT5QDNSDq" TargetMode="External"/><Relationship Id="rId7"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9cGBfZ5PNlg&amp;index=3&amp;list=PL7gW-qq9IN6Y6qc2ZAXr9aOoCT5QDNSDq" TargetMode="External"/><Relationship Id="rId7"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emf"/><Relationship Id="rId7" Type="http://schemas.openxmlformats.org/officeDocument/2006/relationships/image" Target="../media/image52.emf"/><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emf"/></Relationships>
</file>

<file path=ppt/slides/_rels/slide34.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emf"/><Relationship Id="rId7" Type="http://schemas.openxmlformats.org/officeDocument/2006/relationships/image" Target="../media/image52.emf"/><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13351" y="1863594"/>
            <a:ext cx="4327791" cy="1385390"/>
          </a:xfrm>
        </p:spPr>
        <p:txBody>
          <a:bodyPr>
            <a:normAutofit fontScale="90000"/>
          </a:bodyPr>
          <a:lstStyle/>
          <a:p>
            <a:r>
              <a:rPr lang="en-GB" dirty="0"/>
              <a:t>Achieving a breakthrough in the quality, safety, timeliness and affordability of care</a:t>
            </a:r>
          </a:p>
        </p:txBody>
      </p:sp>
      <p:sp>
        <p:nvSpPr>
          <p:cNvPr id="3" name="Subtitle 2"/>
          <p:cNvSpPr>
            <a:spLocks noGrp="1"/>
          </p:cNvSpPr>
          <p:nvPr>
            <p:ph type="subTitle" idx="1"/>
          </p:nvPr>
        </p:nvSpPr>
        <p:spPr>
          <a:xfrm>
            <a:off x="5013351" y="3420760"/>
            <a:ext cx="4327791" cy="663031"/>
          </a:xfrm>
        </p:spPr>
        <p:txBody>
          <a:bodyPr/>
          <a:lstStyle/>
          <a:p>
            <a:r>
              <a:rPr lang="en-GB" dirty="0"/>
              <a:t>Alex Knight</a:t>
            </a:r>
          </a:p>
        </p:txBody>
      </p:sp>
      <p:sp>
        <p:nvSpPr>
          <p:cNvPr id="4" name="Text Placeholder 3"/>
          <p:cNvSpPr>
            <a:spLocks noGrp="1"/>
          </p:cNvSpPr>
          <p:nvPr>
            <p:ph type="body" sz="quarter" idx="10"/>
          </p:nvPr>
        </p:nvSpPr>
        <p:spPr>
          <a:xfrm>
            <a:off x="5013351" y="4225603"/>
            <a:ext cx="4327791" cy="359740"/>
          </a:xfrm>
        </p:spPr>
        <p:txBody>
          <a:bodyPr>
            <a:normAutofit lnSpcReduction="10000"/>
          </a:bodyPr>
          <a:lstStyle/>
          <a:p>
            <a:r>
              <a:rPr lang="en-GB" dirty="0"/>
              <a:t>November 9</a:t>
            </a:r>
            <a:r>
              <a:rPr lang="en-GB" baseline="30000" dirty="0"/>
              <a:t>th</a:t>
            </a:r>
            <a:r>
              <a:rPr lang="en-GB" dirty="0"/>
              <a:t>  2018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45661" y="209827"/>
            <a:ext cx="11666940" cy="408609"/>
          </a:xfrm>
        </p:spPr>
        <p:txBody>
          <a:bodyPr/>
          <a:lstStyle/>
          <a:p>
            <a:pPr algn="ctr"/>
            <a:r>
              <a:rPr lang="en-GB" dirty="0"/>
              <a:t>Global healthcare finances</a:t>
            </a:r>
          </a:p>
        </p:txBody>
      </p:sp>
      <p:sp>
        <p:nvSpPr>
          <p:cNvPr id="8" name="TextBox 7"/>
          <p:cNvSpPr txBox="1"/>
          <p:nvPr/>
        </p:nvSpPr>
        <p:spPr>
          <a:xfrm>
            <a:off x="1968500" y="6324600"/>
            <a:ext cx="3035300" cy="261610"/>
          </a:xfrm>
          <a:prstGeom prst="rect">
            <a:avLst/>
          </a:prstGeom>
          <a:noFill/>
          <a:ln>
            <a:noFill/>
          </a:ln>
        </p:spPr>
        <p:txBody>
          <a:bodyPr wrap="square" rtlCol="0">
            <a:spAutoFit/>
          </a:bodyPr>
          <a:lstStyle/>
          <a:p>
            <a:r>
              <a:rPr lang="en-GB" sz="1100" dirty="0">
                <a:solidFill>
                  <a:schemeClr val="tx1">
                    <a:lumMod val="75000"/>
                  </a:schemeClr>
                </a:solidFill>
              </a:rPr>
              <a:t>Source: www.data.worldbank.org</a:t>
            </a:r>
          </a:p>
        </p:txBody>
      </p:sp>
      <p:pic>
        <p:nvPicPr>
          <p:cNvPr id="7" name="Picture 6">
            <a:extLst>
              <a:ext uri="{FF2B5EF4-FFF2-40B4-BE49-F238E27FC236}">
                <a16:creationId xmlns:a16="http://schemas.microsoft.com/office/drawing/2014/main" id="{D2CB590D-0684-4440-8E81-BAAA0F8969BF}"/>
              </a:ext>
            </a:extLst>
          </p:cNvPr>
          <p:cNvPicPr>
            <a:picLocks noChangeAspect="1"/>
          </p:cNvPicPr>
          <p:nvPr/>
        </p:nvPicPr>
        <p:blipFill>
          <a:blip r:embed="rId2"/>
          <a:stretch>
            <a:fillRect/>
          </a:stretch>
        </p:blipFill>
        <p:spPr>
          <a:xfrm>
            <a:off x="2190739" y="801622"/>
            <a:ext cx="7964557" cy="5546908"/>
          </a:xfrm>
          <a:prstGeom prst="rect">
            <a:avLst/>
          </a:prstGeom>
        </p:spPr>
      </p:pic>
    </p:spTree>
    <p:extLst>
      <p:ext uri="{BB962C8B-B14F-4D97-AF65-F5344CB8AC3E}">
        <p14:creationId xmlns:p14="http://schemas.microsoft.com/office/powerpoint/2010/main" val="164074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77421" y="209827"/>
            <a:ext cx="11735179" cy="408609"/>
          </a:xfrm>
        </p:spPr>
        <p:txBody>
          <a:bodyPr/>
          <a:lstStyle/>
          <a:p>
            <a:pPr algn="ctr"/>
            <a:r>
              <a:rPr lang="en-US" dirty="0"/>
              <a:t>World Health Organization Global Health Expenditure database</a:t>
            </a:r>
          </a:p>
        </p:txBody>
      </p:sp>
      <p:pic>
        <p:nvPicPr>
          <p:cNvPr id="4" name="Picture 3"/>
          <p:cNvPicPr>
            <a:picLocks noChangeAspect="1"/>
          </p:cNvPicPr>
          <p:nvPr/>
        </p:nvPicPr>
        <p:blipFill>
          <a:blip r:embed="rId2"/>
          <a:stretch>
            <a:fillRect/>
          </a:stretch>
        </p:blipFill>
        <p:spPr>
          <a:xfrm>
            <a:off x="2171700" y="855297"/>
            <a:ext cx="7848600" cy="5536066"/>
          </a:xfrm>
          <a:prstGeom prst="rect">
            <a:avLst/>
          </a:prstGeom>
          <a:ln>
            <a:solidFill>
              <a:schemeClr val="bg1">
                <a:lumMod val="50000"/>
              </a:schemeClr>
            </a:solidFill>
          </a:ln>
        </p:spPr>
      </p:pic>
      <p:sp>
        <p:nvSpPr>
          <p:cNvPr id="3" name="Rectangle 2">
            <a:extLst>
              <a:ext uri="{FF2B5EF4-FFF2-40B4-BE49-F238E27FC236}">
                <a16:creationId xmlns:a16="http://schemas.microsoft.com/office/drawing/2014/main" id="{ACBD085E-994C-D543-8BBE-2EAEA8B68BFA}"/>
              </a:ext>
            </a:extLst>
          </p:cNvPr>
          <p:cNvSpPr/>
          <p:nvPr/>
        </p:nvSpPr>
        <p:spPr>
          <a:xfrm>
            <a:off x="391183" y="6508174"/>
            <a:ext cx="2119491" cy="276999"/>
          </a:xfrm>
          <a:prstGeom prst="rect">
            <a:avLst/>
          </a:prstGeom>
        </p:spPr>
        <p:txBody>
          <a:bodyPr wrap="none">
            <a:spAutoFit/>
          </a:bodyPr>
          <a:lstStyle/>
          <a:p>
            <a:r>
              <a:rPr lang="en-US" sz="1200" dirty="0"/>
              <a:t>(</a:t>
            </a:r>
            <a:r>
              <a:rPr lang="en-US" sz="1200" dirty="0">
                <a:hlinkClick r:id="rId3"/>
              </a:rPr>
              <a:t>apps.who.int/nha/database</a:t>
            </a:r>
            <a:r>
              <a:rPr lang="en-US" sz="1200" dirty="0"/>
              <a:t>)</a:t>
            </a:r>
          </a:p>
        </p:txBody>
      </p:sp>
    </p:spTree>
    <p:extLst>
      <p:ext uri="{BB962C8B-B14F-4D97-AF65-F5344CB8AC3E}">
        <p14:creationId xmlns:p14="http://schemas.microsoft.com/office/powerpoint/2010/main" val="137523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77421" y="209827"/>
            <a:ext cx="11735179" cy="408609"/>
          </a:xfrm>
        </p:spPr>
        <p:txBody>
          <a:bodyPr/>
          <a:lstStyle/>
          <a:p>
            <a:pPr algn="ctr"/>
            <a:r>
              <a:rPr lang="en-GB" dirty="0"/>
              <a:t>A health and social care system</a:t>
            </a:r>
          </a:p>
          <a:p>
            <a:pPr algn="ctr"/>
            <a:endParaRPr lang="en-GB" dirty="0"/>
          </a:p>
        </p:txBody>
      </p:sp>
      <p:sp>
        <p:nvSpPr>
          <p:cNvPr id="3" name="Text Box 51"/>
          <p:cNvSpPr txBox="1">
            <a:spLocks noChangeArrowheads="1"/>
          </p:cNvSpPr>
          <p:nvPr/>
        </p:nvSpPr>
        <p:spPr bwMode="auto">
          <a:xfrm>
            <a:off x="1598272" y="3627692"/>
            <a:ext cx="1011231" cy="461665"/>
          </a:xfrm>
          <a:prstGeom prst="rect">
            <a:avLst/>
          </a:prstGeom>
          <a:ln w="12700" cmpd="sng">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ctr" eaLnBrk="0" hangingPunct="0">
              <a:spcBef>
                <a:spcPct val="50000"/>
              </a:spcBef>
            </a:pPr>
            <a:r>
              <a:rPr lang="en-GB" sz="1200" dirty="0">
                <a:solidFill>
                  <a:srgbClr val="000000"/>
                </a:solidFill>
              </a:rPr>
              <a:t>Ambulance</a:t>
            </a:r>
            <a:br>
              <a:rPr lang="en-GB" sz="1200" dirty="0">
                <a:solidFill>
                  <a:srgbClr val="000000"/>
                </a:solidFill>
              </a:rPr>
            </a:br>
            <a:r>
              <a:rPr lang="en-GB" sz="1200" dirty="0">
                <a:solidFill>
                  <a:srgbClr val="000000"/>
                </a:solidFill>
              </a:rPr>
              <a:t>arrivals</a:t>
            </a:r>
          </a:p>
        </p:txBody>
      </p:sp>
      <p:grpSp>
        <p:nvGrpSpPr>
          <p:cNvPr id="4" name="Group 3"/>
          <p:cNvGrpSpPr/>
          <p:nvPr/>
        </p:nvGrpSpPr>
        <p:grpSpPr>
          <a:xfrm>
            <a:off x="1628225" y="1166696"/>
            <a:ext cx="8925855" cy="4892724"/>
            <a:chOff x="104224" y="922352"/>
            <a:chExt cx="8925855" cy="4892724"/>
          </a:xfrm>
        </p:grpSpPr>
        <p:sp>
          <p:nvSpPr>
            <p:cNvPr id="5" name="Rounded Rectangle 4"/>
            <p:cNvSpPr/>
            <p:nvPr/>
          </p:nvSpPr>
          <p:spPr>
            <a:xfrm>
              <a:off x="1466074" y="3292767"/>
              <a:ext cx="808521" cy="64489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200" dirty="0"/>
                <a:t>ED</a:t>
              </a:r>
            </a:p>
          </p:txBody>
        </p:sp>
        <p:sp>
          <p:nvSpPr>
            <p:cNvPr id="6" name="Rounded Rectangle 5"/>
            <p:cNvSpPr/>
            <p:nvPr/>
          </p:nvSpPr>
          <p:spPr>
            <a:xfrm>
              <a:off x="2683881" y="3292767"/>
              <a:ext cx="781250" cy="644892"/>
            </a:xfrm>
            <a:prstGeom prst="roundRect">
              <a:avLst/>
            </a:prstGeom>
            <a:solidFill>
              <a:srgbClr val="DE860D"/>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200" dirty="0"/>
                <a:t>AU</a:t>
              </a:r>
            </a:p>
          </p:txBody>
        </p:sp>
        <p:sp>
          <p:nvSpPr>
            <p:cNvPr id="7" name="Rounded Rectangle 6"/>
            <p:cNvSpPr/>
            <p:nvPr/>
          </p:nvSpPr>
          <p:spPr>
            <a:xfrm>
              <a:off x="3874417" y="3292767"/>
              <a:ext cx="792480" cy="644892"/>
            </a:xfrm>
            <a:prstGeom prst="roundRect">
              <a:avLst/>
            </a:prstGeom>
            <a:solidFill>
              <a:srgbClr val="0000B9"/>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200" dirty="0"/>
                <a:t>Acute</a:t>
              </a:r>
            </a:p>
          </p:txBody>
        </p:sp>
        <p:sp>
          <p:nvSpPr>
            <p:cNvPr id="8" name="Rounded Rectangle 7"/>
            <p:cNvSpPr/>
            <p:nvPr/>
          </p:nvSpPr>
          <p:spPr>
            <a:xfrm>
              <a:off x="5076183" y="3292767"/>
              <a:ext cx="1232725" cy="644892"/>
            </a:xfrm>
            <a:prstGeom prst="roundRect">
              <a:avLst/>
            </a:prstGeom>
            <a:solidFill>
              <a:srgbClr val="006901"/>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t>Rehab, Community, Mental Health</a:t>
              </a:r>
            </a:p>
          </p:txBody>
        </p:sp>
        <p:sp>
          <p:nvSpPr>
            <p:cNvPr id="9" name="Rounded Rectangle 8"/>
            <p:cNvSpPr/>
            <p:nvPr/>
          </p:nvSpPr>
          <p:spPr>
            <a:xfrm>
              <a:off x="6718194" y="3292767"/>
              <a:ext cx="1161455" cy="644892"/>
            </a:xfrm>
            <a:prstGeom prst="roundRect">
              <a:avLst/>
            </a:prstGeom>
            <a:solidFill>
              <a:srgbClr val="702928"/>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t>Residential, nursing care</a:t>
              </a:r>
            </a:p>
          </p:txBody>
        </p:sp>
        <p:sp>
          <p:nvSpPr>
            <p:cNvPr id="10" name="Rounded Rectangle 9"/>
            <p:cNvSpPr/>
            <p:nvPr/>
          </p:nvSpPr>
          <p:spPr>
            <a:xfrm>
              <a:off x="8288934" y="3292767"/>
              <a:ext cx="741145" cy="644892"/>
            </a:xfrm>
            <a:prstGeom prst="roundRect">
              <a:avLst/>
            </a:prstGeom>
            <a:solidFill>
              <a:schemeClr val="bg1">
                <a:lumMod val="85000"/>
              </a:schemeClr>
            </a:solidFill>
            <a:ln>
              <a:solidFill>
                <a:schemeClr val="tx1"/>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sz="700" b="1" dirty="0"/>
            </a:p>
          </p:txBody>
        </p:sp>
        <p:sp>
          <p:nvSpPr>
            <p:cNvPr id="11" name="Rounded Rectangle 10"/>
            <p:cNvSpPr/>
            <p:nvPr/>
          </p:nvSpPr>
          <p:spPr>
            <a:xfrm>
              <a:off x="4628956" y="2135356"/>
              <a:ext cx="1098744" cy="720620"/>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sp>
          <p:nvSpPr>
            <p:cNvPr id="12" name="Rounded Rectangle 11"/>
            <p:cNvSpPr/>
            <p:nvPr/>
          </p:nvSpPr>
          <p:spPr>
            <a:xfrm>
              <a:off x="2042752" y="933208"/>
              <a:ext cx="741145" cy="360000"/>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3" name="Rounded Rectangle 12"/>
            <p:cNvSpPr/>
            <p:nvPr/>
          </p:nvSpPr>
          <p:spPr>
            <a:xfrm>
              <a:off x="4368956" y="922352"/>
              <a:ext cx="741145" cy="360000"/>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4" name="Text Box 50"/>
            <p:cNvSpPr txBox="1">
              <a:spLocks noChangeArrowheads="1"/>
            </p:cNvSpPr>
            <p:nvPr/>
          </p:nvSpPr>
          <p:spPr bwMode="auto">
            <a:xfrm>
              <a:off x="104224" y="5102160"/>
              <a:ext cx="896815" cy="510778"/>
            </a:xfrm>
            <a:prstGeom prst="roundRect">
              <a:avLst/>
            </a:prstGeom>
            <a:solidFill>
              <a:srgbClr val="9A4C83"/>
            </a:solid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eaLnBrk="0" hangingPunct="0">
                <a:spcBef>
                  <a:spcPct val="50000"/>
                </a:spcBef>
              </a:pPr>
              <a:r>
                <a:rPr lang="en-GB" sz="1200" dirty="0">
                  <a:solidFill>
                    <a:schemeClr val="bg1"/>
                  </a:solidFill>
                </a:rPr>
                <a:t>GP referrals</a:t>
              </a:r>
            </a:p>
          </p:txBody>
        </p:sp>
        <p:sp>
          <p:nvSpPr>
            <p:cNvPr id="15" name="Text Box 52"/>
            <p:cNvSpPr txBox="1">
              <a:spLocks noChangeArrowheads="1"/>
            </p:cNvSpPr>
            <p:nvPr/>
          </p:nvSpPr>
          <p:spPr bwMode="auto">
            <a:xfrm>
              <a:off x="187591" y="4172475"/>
              <a:ext cx="767651" cy="461665"/>
            </a:xfrm>
            <a:prstGeom prst="rect">
              <a:avLst/>
            </a:prstGeom>
            <a:ln w="12700" cmpd="sng">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ctr" eaLnBrk="0" hangingPunct="0">
                <a:spcBef>
                  <a:spcPct val="50000"/>
                </a:spcBef>
              </a:pPr>
              <a:r>
                <a:rPr lang="en-GB" sz="1200" dirty="0">
                  <a:solidFill>
                    <a:srgbClr val="000000"/>
                  </a:solidFill>
                </a:rPr>
                <a:t>Minor walk-ins</a:t>
              </a:r>
            </a:p>
          </p:txBody>
        </p:sp>
        <p:sp>
          <p:nvSpPr>
            <p:cNvPr id="16" name="Text Box 57"/>
            <p:cNvSpPr txBox="1">
              <a:spLocks noChangeArrowheads="1"/>
            </p:cNvSpPr>
            <p:nvPr/>
          </p:nvSpPr>
          <p:spPr bwMode="auto">
            <a:xfrm>
              <a:off x="1897930" y="4639513"/>
              <a:ext cx="1012759" cy="276999"/>
            </a:xfrm>
            <a:prstGeom prst="rect">
              <a:avLst/>
            </a:prstGeom>
            <a:ln w="12700" cmpd="sng">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ctr" eaLnBrk="0" hangingPunct="0">
                <a:spcBef>
                  <a:spcPct val="50000"/>
                </a:spcBef>
              </a:pPr>
              <a:r>
                <a:rPr lang="en-GB" sz="1200" dirty="0">
                  <a:solidFill>
                    <a:srgbClr val="000000"/>
                  </a:solidFill>
                </a:rPr>
                <a:t>Electives</a:t>
              </a:r>
            </a:p>
          </p:txBody>
        </p:sp>
        <p:sp>
          <p:nvSpPr>
            <p:cNvPr id="17" name="Text Box 62"/>
            <p:cNvSpPr txBox="1">
              <a:spLocks noChangeArrowheads="1"/>
            </p:cNvSpPr>
            <p:nvPr/>
          </p:nvSpPr>
          <p:spPr bwMode="auto">
            <a:xfrm>
              <a:off x="1888774" y="5025496"/>
              <a:ext cx="1042082" cy="276999"/>
            </a:xfrm>
            <a:prstGeom prst="rect">
              <a:avLst/>
            </a:prstGeom>
            <a:ln w="12700" cmpd="sng">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ctr" eaLnBrk="0" hangingPunct="0">
                <a:spcBef>
                  <a:spcPct val="50000"/>
                </a:spcBef>
              </a:pPr>
              <a:r>
                <a:rPr lang="en-GB" sz="1200" dirty="0">
                  <a:solidFill>
                    <a:srgbClr val="000000"/>
                  </a:solidFill>
                </a:rPr>
                <a:t>Outpatients</a:t>
              </a:r>
            </a:p>
          </p:txBody>
        </p:sp>
        <p:sp>
          <p:nvSpPr>
            <p:cNvPr id="18" name="Rounded Rectangle 17"/>
            <p:cNvSpPr/>
            <p:nvPr/>
          </p:nvSpPr>
          <p:spPr>
            <a:xfrm>
              <a:off x="5935308" y="922352"/>
              <a:ext cx="741145" cy="360000"/>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9" name="Rounded Rectangle 18"/>
            <p:cNvSpPr/>
            <p:nvPr/>
          </p:nvSpPr>
          <p:spPr>
            <a:xfrm>
              <a:off x="7534224" y="922352"/>
              <a:ext cx="741145" cy="360000"/>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cxnSp>
          <p:nvCxnSpPr>
            <p:cNvPr id="20" name="Straight Arrow Connector 19"/>
            <p:cNvCxnSpPr>
              <a:stCxn id="14" idx="0"/>
              <a:endCxn id="5" idx="2"/>
            </p:cNvCxnSpPr>
            <p:nvPr/>
          </p:nvCxnSpPr>
          <p:spPr>
            <a:xfrm flipV="1">
              <a:off x="552632" y="3937659"/>
              <a:ext cx="1317703" cy="1164501"/>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4" idx="0"/>
            </p:cNvCxnSpPr>
            <p:nvPr/>
          </p:nvCxnSpPr>
          <p:spPr>
            <a:xfrm flipV="1">
              <a:off x="552632" y="3929709"/>
              <a:ext cx="2161124" cy="1172451"/>
            </a:xfrm>
            <a:prstGeom prst="line">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3" idx="3"/>
              <a:endCxn id="5" idx="1"/>
            </p:cNvCxnSpPr>
            <p:nvPr/>
          </p:nvCxnSpPr>
          <p:spPr>
            <a:xfrm flipV="1">
              <a:off x="1085502" y="3615213"/>
              <a:ext cx="380572" cy="12616"/>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3"/>
              <a:endCxn id="6" idx="1"/>
            </p:cNvCxnSpPr>
            <p:nvPr/>
          </p:nvCxnSpPr>
          <p:spPr>
            <a:xfrm>
              <a:off x="2274595" y="3615213"/>
              <a:ext cx="409286" cy="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6" idx="3"/>
              <a:endCxn id="7" idx="1"/>
            </p:cNvCxnSpPr>
            <p:nvPr/>
          </p:nvCxnSpPr>
          <p:spPr>
            <a:xfrm>
              <a:off x="3465131" y="3615213"/>
              <a:ext cx="409286" cy="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7" idx="3"/>
              <a:endCxn id="8" idx="1"/>
            </p:cNvCxnSpPr>
            <p:nvPr/>
          </p:nvCxnSpPr>
          <p:spPr>
            <a:xfrm>
              <a:off x="4666897" y="3615213"/>
              <a:ext cx="409286" cy="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8" idx="3"/>
              <a:endCxn id="9" idx="1"/>
            </p:cNvCxnSpPr>
            <p:nvPr/>
          </p:nvCxnSpPr>
          <p:spPr>
            <a:xfrm>
              <a:off x="6308908" y="3615213"/>
              <a:ext cx="409286" cy="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3"/>
              <a:endCxn id="10" idx="1"/>
            </p:cNvCxnSpPr>
            <p:nvPr/>
          </p:nvCxnSpPr>
          <p:spPr>
            <a:xfrm>
              <a:off x="7879649" y="3615213"/>
              <a:ext cx="409285" cy="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6155077" y="2135356"/>
              <a:ext cx="1050311" cy="733320"/>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sp>
          <p:nvSpPr>
            <p:cNvPr id="29" name="Rounded Rectangle 28"/>
            <p:cNvSpPr/>
            <p:nvPr/>
          </p:nvSpPr>
          <p:spPr>
            <a:xfrm>
              <a:off x="7757184" y="2135356"/>
              <a:ext cx="1050311" cy="733320"/>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sp>
          <p:nvSpPr>
            <p:cNvPr id="30" name="Rounded Rectangle 29"/>
            <p:cNvSpPr/>
            <p:nvPr/>
          </p:nvSpPr>
          <p:spPr>
            <a:xfrm>
              <a:off x="3261223" y="5022934"/>
              <a:ext cx="1050311" cy="792142"/>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sp>
          <p:nvSpPr>
            <p:cNvPr id="31" name="Rounded Rectangle 30"/>
            <p:cNvSpPr/>
            <p:nvPr/>
          </p:nvSpPr>
          <p:spPr>
            <a:xfrm>
              <a:off x="4733068" y="5022934"/>
              <a:ext cx="1050311" cy="792142"/>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sp>
          <p:nvSpPr>
            <p:cNvPr id="32" name="Rounded Rectangle 31"/>
            <p:cNvSpPr/>
            <p:nvPr/>
          </p:nvSpPr>
          <p:spPr>
            <a:xfrm>
              <a:off x="6215770" y="5022934"/>
              <a:ext cx="1050311" cy="792142"/>
            </a:xfrm>
            <a:prstGeom prst="roundRect">
              <a:avLst/>
            </a:prstGeom>
            <a:solidFill>
              <a:srgbClr val="008687"/>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a:solidFill>
                    <a:schemeClr val="bg1"/>
                  </a:solidFill>
                </a:rPr>
                <a:t>Community health &amp; social services</a:t>
              </a:r>
            </a:p>
          </p:txBody>
        </p:sp>
        <p:cxnSp>
          <p:nvCxnSpPr>
            <p:cNvPr id="33" name="Straight Arrow Connector 32"/>
            <p:cNvCxnSpPr/>
            <p:nvPr/>
          </p:nvCxnSpPr>
          <p:spPr>
            <a:xfrm flipV="1">
              <a:off x="955242" y="3842858"/>
              <a:ext cx="510186" cy="397610"/>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16" idx="3"/>
            </p:cNvCxnSpPr>
            <p:nvPr/>
          </p:nvCxnSpPr>
          <p:spPr>
            <a:xfrm flipV="1">
              <a:off x="2910689" y="3907998"/>
              <a:ext cx="975409" cy="87001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17" idx="3"/>
            </p:cNvCxnSpPr>
            <p:nvPr/>
          </p:nvCxnSpPr>
          <p:spPr>
            <a:xfrm flipV="1">
              <a:off x="2930856" y="3940564"/>
              <a:ext cx="1161488" cy="1223432"/>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30" idx="0"/>
              <a:endCxn id="7" idx="2"/>
            </p:cNvCxnSpPr>
            <p:nvPr/>
          </p:nvCxnSpPr>
          <p:spPr>
            <a:xfrm flipV="1">
              <a:off x="3786379" y="3937659"/>
              <a:ext cx="484278" cy="108527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31" idx="0"/>
              <a:endCxn id="8" idx="2"/>
            </p:cNvCxnSpPr>
            <p:nvPr/>
          </p:nvCxnSpPr>
          <p:spPr>
            <a:xfrm flipV="1">
              <a:off x="5258224" y="3937659"/>
              <a:ext cx="434322" cy="108527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32" idx="0"/>
              <a:endCxn id="9" idx="2"/>
            </p:cNvCxnSpPr>
            <p:nvPr/>
          </p:nvCxnSpPr>
          <p:spPr>
            <a:xfrm flipV="1">
              <a:off x="6740926" y="3937659"/>
              <a:ext cx="557996" cy="108527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0"/>
              <a:endCxn id="12" idx="2"/>
            </p:cNvCxnSpPr>
            <p:nvPr/>
          </p:nvCxnSpPr>
          <p:spPr>
            <a:xfrm flipV="1">
              <a:off x="1870335" y="1293208"/>
              <a:ext cx="542990" cy="1999559"/>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6" idx="0"/>
              <a:endCxn id="12" idx="2"/>
            </p:cNvCxnSpPr>
            <p:nvPr/>
          </p:nvCxnSpPr>
          <p:spPr>
            <a:xfrm flipH="1" flipV="1">
              <a:off x="2413325" y="1293208"/>
              <a:ext cx="661181" cy="1999559"/>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7" idx="0"/>
              <a:endCxn id="13" idx="2"/>
            </p:cNvCxnSpPr>
            <p:nvPr/>
          </p:nvCxnSpPr>
          <p:spPr>
            <a:xfrm flipV="1">
              <a:off x="4270657" y="1282352"/>
              <a:ext cx="468872" cy="201041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7" idx="0"/>
              <a:endCxn id="11" idx="2"/>
            </p:cNvCxnSpPr>
            <p:nvPr/>
          </p:nvCxnSpPr>
          <p:spPr>
            <a:xfrm flipV="1">
              <a:off x="4270657" y="2855976"/>
              <a:ext cx="907671" cy="436791"/>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11" idx="0"/>
              <a:endCxn id="13" idx="2"/>
            </p:cNvCxnSpPr>
            <p:nvPr/>
          </p:nvCxnSpPr>
          <p:spPr>
            <a:xfrm flipH="1" flipV="1">
              <a:off x="4739529" y="1282352"/>
              <a:ext cx="438799" cy="853004"/>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8" idx="0"/>
              <a:endCxn id="28" idx="2"/>
            </p:cNvCxnSpPr>
            <p:nvPr/>
          </p:nvCxnSpPr>
          <p:spPr>
            <a:xfrm flipV="1">
              <a:off x="5692546" y="2868676"/>
              <a:ext cx="987687" cy="424091"/>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28" idx="0"/>
              <a:endCxn id="18" idx="2"/>
            </p:cNvCxnSpPr>
            <p:nvPr/>
          </p:nvCxnSpPr>
          <p:spPr>
            <a:xfrm flipH="1" flipV="1">
              <a:off x="6305881" y="1282352"/>
              <a:ext cx="374352" cy="853004"/>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8" idx="0"/>
              <a:endCxn id="18" idx="2"/>
            </p:cNvCxnSpPr>
            <p:nvPr/>
          </p:nvCxnSpPr>
          <p:spPr>
            <a:xfrm flipV="1">
              <a:off x="5692546" y="1282352"/>
              <a:ext cx="613335" cy="201041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9" idx="0"/>
              <a:endCxn id="29" idx="2"/>
            </p:cNvCxnSpPr>
            <p:nvPr/>
          </p:nvCxnSpPr>
          <p:spPr>
            <a:xfrm flipV="1">
              <a:off x="7298922" y="2868676"/>
              <a:ext cx="983418" cy="424091"/>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9" idx="0"/>
              <a:endCxn id="19" idx="2"/>
            </p:cNvCxnSpPr>
            <p:nvPr/>
          </p:nvCxnSpPr>
          <p:spPr>
            <a:xfrm flipH="1" flipV="1">
              <a:off x="7904797" y="1282352"/>
              <a:ext cx="377543" cy="853004"/>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9" idx="0"/>
              <a:endCxn id="19" idx="2"/>
            </p:cNvCxnSpPr>
            <p:nvPr/>
          </p:nvCxnSpPr>
          <p:spPr>
            <a:xfrm flipV="1">
              <a:off x="7298922" y="1282352"/>
              <a:ext cx="605875" cy="2010415"/>
            </a:xfrm>
            <a:prstGeom prst="straightConnector1">
              <a:avLst/>
            </a:prstGeom>
            <a:ln w="25400" cmpd="sng">
              <a:solidFill>
                <a:srgbClr val="7A7A7A"/>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0" name="Group 49"/>
          <p:cNvGrpSpPr/>
          <p:nvPr/>
        </p:nvGrpSpPr>
        <p:grpSpPr>
          <a:xfrm>
            <a:off x="2587792" y="1568724"/>
            <a:ext cx="8087584" cy="3525019"/>
            <a:chOff x="1063792" y="1324379"/>
            <a:chExt cx="8087584" cy="3525019"/>
          </a:xfrm>
        </p:grpSpPr>
        <p:grpSp>
          <p:nvGrpSpPr>
            <p:cNvPr id="51" name="Group 242"/>
            <p:cNvGrpSpPr/>
            <p:nvPr/>
          </p:nvGrpSpPr>
          <p:grpSpPr>
            <a:xfrm>
              <a:off x="1063792" y="2475066"/>
              <a:ext cx="814719" cy="821988"/>
              <a:chOff x="911821" y="2247943"/>
              <a:chExt cx="914163" cy="922320"/>
            </a:xfrm>
          </p:grpSpPr>
          <p:grpSp>
            <p:nvGrpSpPr>
              <p:cNvPr id="52" name="Group 243"/>
              <p:cNvGrpSpPr/>
              <p:nvPr/>
            </p:nvGrpSpPr>
            <p:grpSpPr>
              <a:xfrm>
                <a:off x="911821" y="2247943"/>
                <a:ext cx="914163" cy="628209"/>
                <a:chOff x="412979" y="1381347"/>
                <a:chExt cx="1369586" cy="941174"/>
              </a:xfrm>
            </p:grpSpPr>
            <p:cxnSp>
              <p:nvCxnSpPr>
                <p:cNvPr id="97" name="Straight Connector 96"/>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98" name="Freeform 97"/>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9" name="Straight Connector 98"/>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96" name="TextBox 95"/>
              <p:cNvSpPr txBox="1"/>
              <p:nvPr/>
            </p:nvSpPr>
            <p:spPr>
              <a:xfrm>
                <a:off x="940521" y="2876721"/>
                <a:ext cx="735150" cy="293542"/>
              </a:xfrm>
              <a:prstGeom prst="rect">
                <a:avLst/>
              </a:prstGeom>
              <a:noFill/>
              <a:ln>
                <a:noFill/>
              </a:ln>
            </p:spPr>
            <p:txBody>
              <a:bodyPr wrap="none" rtlCol="0">
                <a:spAutoFit/>
              </a:bodyPr>
              <a:lstStyle/>
              <a:p>
                <a:pPr algn="ctr"/>
                <a:r>
                  <a:rPr lang="en-US" sz="1100"/>
                  <a:t>4 hours</a:t>
                </a:r>
              </a:p>
            </p:txBody>
          </p:sp>
        </p:grpSp>
        <p:grpSp>
          <p:nvGrpSpPr>
            <p:cNvPr id="53" name="Group 251"/>
            <p:cNvGrpSpPr/>
            <p:nvPr/>
          </p:nvGrpSpPr>
          <p:grpSpPr>
            <a:xfrm>
              <a:off x="3047836" y="2475066"/>
              <a:ext cx="827999" cy="821988"/>
              <a:chOff x="896920" y="2247943"/>
              <a:chExt cx="929064" cy="922320"/>
            </a:xfrm>
          </p:grpSpPr>
          <p:grpSp>
            <p:nvGrpSpPr>
              <p:cNvPr id="54" name="Group 252"/>
              <p:cNvGrpSpPr/>
              <p:nvPr/>
            </p:nvGrpSpPr>
            <p:grpSpPr>
              <a:xfrm>
                <a:off x="911821" y="2247943"/>
                <a:ext cx="914163" cy="628209"/>
                <a:chOff x="412979" y="1381347"/>
                <a:chExt cx="1369586" cy="941174"/>
              </a:xfrm>
            </p:grpSpPr>
            <p:cxnSp>
              <p:nvCxnSpPr>
                <p:cNvPr id="91" name="Straight Connector 90"/>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92" name="Freeform 91"/>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DE860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3" name="Straight Connector 92"/>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90" name="TextBox 89"/>
              <p:cNvSpPr txBox="1"/>
              <p:nvPr/>
            </p:nvSpPr>
            <p:spPr>
              <a:xfrm>
                <a:off x="896920" y="2876721"/>
                <a:ext cx="822351" cy="293542"/>
              </a:xfrm>
              <a:prstGeom prst="rect">
                <a:avLst/>
              </a:prstGeom>
              <a:noFill/>
              <a:ln>
                <a:noFill/>
              </a:ln>
            </p:spPr>
            <p:txBody>
              <a:bodyPr wrap="none" rtlCol="0">
                <a:spAutoFit/>
              </a:bodyPr>
              <a:lstStyle/>
              <a:p>
                <a:pPr algn="ctr"/>
                <a:r>
                  <a:rPr lang="en-US" sz="1100"/>
                  <a:t>12 hours</a:t>
                </a:r>
              </a:p>
            </p:txBody>
          </p:sp>
        </p:grpSp>
        <p:grpSp>
          <p:nvGrpSpPr>
            <p:cNvPr id="55" name="Group 258"/>
            <p:cNvGrpSpPr/>
            <p:nvPr/>
          </p:nvGrpSpPr>
          <p:grpSpPr>
            <a:xfrm>
              <a:off x="4342009" y="4027410"/>
              <a:ext cx="814719" cy="821988"/>
              <a:chOff x="911821" y="2247943"/>
              <a:chExt cx="914163" cy="922320"/>
            </a:xfrm>
          </p:grpSpPr>
          <p:grpSp>
            <p:nvGrpSpPr>
              <p:cNvPr id="56" name="Group 259"/>
              <p:cNvGrpSpPr/>
              <p:nvPr/>
            </p:nvGrpSpPr>
            <p:grpSpPr>
              <a:xfrm>
                <a:off x="911821" y="2247943"/>
                <a:ext cx="914163" cy="628209"/>
                <a:chOff x="412979" y="1381347"/>
                <a:chExt cx="1369586" cy="941174"/>
              </a:xfrm>
            </p:grpSpPr>
            <p:cxnSp>
              <p:nvCxnSpPr>
                <p:cNvPr id="86" name="Straight Connector 8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87" name="Freeform 8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00B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88" name="Straight Connector 8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85" name="TextBox 84"/>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57" name="Group 265"/>
            <p:cNvGrpSpPr/>
            <p:nvPr/>
          </p:nvGrpSpPr>
          <p:grpSpPr>
            <a:xfrm>
              <a:off x="5177846" y="1324379"/>
              <a:ext cx="814719" cy="821988"/>
              <a:chOff x="911821" y="2247943"/>
              <a:chExt cx="914163" cy="922320"/>
            </a:xfrm>
          </p:grpSpPr>
          <p:grpSp>
            <p:nvGrpSpPr>
              <p:cNvPr id="58" name="Group 266"/>
              <p:cNvGrpSpPr/>
              <p:nvPr/>
            </p:nvGrpSpPr>
            <p:grpSpPr>
              <a:xfrm>
                <a:off x="911821" y="2247943"/>
                <a:ext cx="914163" cy="628209"/>
                <a:chOff x="412979" y="1381347"/>
                <a:chExt cx="1369586" cy="941174"/>
              </a:xfrm>
            </p:grpSpPr>
            <p:cxnSp>
              <p:nvCxnSpPr>
                <p:cNvPr id="81" name="Straight Connector 80"/>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82" name="Freeform 81"/>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868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83" name="Straight Connector 82"/>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80" name="TextBox 79"/>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59" name="Group 272"/>
            <p:cNvGrpSpPr/>
            <p:nvPr/>
          </p:nvGrpSpPr>
          <p:grpSpPr>
            <a:xfrm>
              <a:off x="6740969" y="1324379"/>
              <a:ext cx="814719" cy="821988"/>
              <a:chOff x="911821" y="2247943"/>
              <a:chExt cx="914163" cy="922320"/>
            </a:xfrm>
          </p:grpSpPr>
          <p:grpSp>
            <p:nvGrpSpPr>
              <p:cNvPr id="64" name="Group 273"/>
              <p:cNvGrpSpPr/>
              <p:nvPr/>
            </p:nvGrpSpPr>
            <p:grpSpPr>
              <a:xfrm>
                <a:off x="911821" y="2247943"/>
                <a:ext cx="914163" cy="628209"/>
                <a:chOff x="412979" y="1381347"/>
                <a:chExt cx="1369586" cy="941174"/>
              </a:xfrm>
            </p:grpSpPr>
            <p:cxnSp>
              <p:nvCxnSpPr>
                <p:cNvPr id="76" name="Straight Connector 7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7" name="Freeform 7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868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78" name="Straight Connector 7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75" name="TextBox 74"/>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69" name="Group 278"/>
            <p:cNvGrpSpPr/>
            <p:nvPr/>
          </p:nvGrpSpPr>
          <p:grpSpPr>
            <a:xfrm>
              <a:off x="8336657" y="1324379"/>
              <a:ext cx="814719" cy="821988"/>
              <a:chOff x="911821" y="2247943"/>
              <a:chExt cx="914163" cy="922320"/>
            </a:xfrm>
          </p:grpSpPr>
          <p:grpSp>
            <p:nvGrpSpPr>
              <p:cNvPr id="74" name="Group 279"/>
              <p:cNvGrpSpPr/>
              <p:nvPr/>
            </p:nvGrpSpPr>
            <p:grpSpPr>
              <a:xfrm>
                <a:off x="911821" y="2247943"/>
                <a:ext cx="914163" cy="628209"/>
                <a:chOff x="412979" y="1381347"/>
                <a:chExt cx="1369586" cy="941174"/>
              </a:xfrm>
            </p:grpSpPr>
            <p:cxnSp>
              <p:nvCxnSpPr>
                <p:cNvPr id="71" name="Straight Connector 70"/>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2" name="Freeform 71"/>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868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73" name="Straight Connector 72"/>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70" name="TextBox 69"/>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79" name="Group 284"/>
            <p:cNvGrpSpPr/>
            <p:nvPr/>
          </p:nvGrpSpPr>
          <p:grpSpPr>
            <a:xfrm>
              <a:off x="7435691" y="4027410"/>
              <a:ext cx="814719" cy="821988"/>
              <a:chOff x="911821" y="2247943"/>
              <a:chExt cx="914163" cy="922320"/>
            </a:xfrm>
          </p:grpSpPr>
          <p:grpSp>
            <p:nvGrpSpPr>
              <p:cNvPr id="84" name="Group 285"/>
              <p:cNvGrpSpPr/>
              <p:nvPr/>
            </p:nvGrpSpPr>
            <p:grpSpPr>
              <a:xfrm>
                <a:off x="911821" y="2247943"/>
                <a:ext cx="914163" cy="628209"/>
                <a:chOff x="412979" y="1381347"/>
                <a:chExt cx="1369586" cy="941174"/>
              </a:xfrm>
            </p:grpSpPr>
            <p:cxnSp>
              <p:nvCxnSpPr>
                <p:cNvPr id="66" name="Straight Connector 6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67" name="Freeform 6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7029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68" name="Straight Connector 6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65" name="TextBox 64"/>
              <p:cNvSpPr txBox="1"/>
              <p:nvPr/>
            </p:nvSpPr>
            <p:spPr>
              <a:xfrm>
                <a:off x="956863" y="2876721"/>
                <a:ext cx="702471" cy="293542"/>
              </a:xfrm>
              <a:prstGeom prst="rect">
                <a:avLst/>
              </a:prstGeom>
              <a:noFill/>
              <a:ln>
                <a:noFill/>
              </a:ln>
            </p:spPr>
            <p:txBody>
              <a:bodyPr wrap="none" rtlCol="0">
                <a:spAutoFit/>
              </a:bodyPr>
              <a:lstStyle/>
              <a:p>
                <a:pPr algn="ctr"/>
                <a:r>
                  <a:rPr lang="en-US" sz="1100"/>
                  <a:t>Weeks</a:t>
                </a:r>
              </a:p>
            </p:txBody>
          </p:sp>
        </p:grpSp>
        <p:grpSp>
          <p:nvGrpSpPr>
            <p:cNvPr id="89" name="Group 290"/>
            <p:cNvGrpSpPr/>
            <p:nvPr/>
          </p:nvGrpSpPr>
          <p:grpSpPr>
            <a:xfrm>
              <a:off x="5796582" y="4027410"/>
              <a:ext cx="814719" cy="821988"/>
              <a:chOff x="911821" y="2247943"/>
              <a:chExt cx="914163" cy="922320"/>
            </a:xfrm>
          </p:grpSpPr>
          <p:grpSp>
            <p:nvGrpSpPr>
              <p:cNvPr id="95" name="Group 291"/>
              <p:cNvGrpSpPr/>
              <p:nvPr/>
            </p:nvGrpSpPr>
            <p:grpSpPr>
              <a:xfrm>
                <a:off x="911821" y="2247943"/>
                <a:ext cx="914163" cy="628209"/>
                <a:chOff x="412979" y="1381347"/>
                <a:chExt cx="1369586" cy="941174"/>
              </a:xfrm>
            </p:grpSpPr>
            <p:cxnSp>
              <p:nvCxnSpPr>
                <p:cNvPr id="61" name="Straight Connector 60"/>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62" name="Freeform 61"/>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690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63" name="Straight Connector 62"/>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60" name="TextBox 59"/>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Healthcare systems are increasingly between a rock and a hard place</a:t>
            </a:r>
          </a:p>
        </p:txBody>
      </p:sp>
      <p:sp>
        <p:nvSpPr>
          <p:cNvPr id="3" name="Text Placeholder 2"/>
          <p:cNvSpPr>
            <a:spLocks noGrp="1"/>
          </p:cNvSpPr>
          <p:nvPr>
            <p:ph type="body" sz="quarter" idx="11"/>
          </p:nvPr>
        </p:nvSpPr>
        <p:spPr>
          <a:xfrm>
            <a:off x="122831" y="209827"/>
            <a:ext cx="11789770" cy="408609"/>
          </a:xfrm>
        </p:spPr>
        <p:txBody>
          <a:bodyPr/>
          <a:lstStyle/>
          <a:p>
            <a:pPr algn="ctr"/>
            <a:r>
              <a:rPr lang="en-US" dirty="0"/>
              <a:t>The hypothesis in Pride and Joy</a:t>
            </a:r>
          </a:p>
        </p:txBody>
      </p:sp>
      <p:sp>
        <p:nvSpPr>
          <p:cNvPr id="4" name="TextBox 3"/>
          <p:cNvSpPr txBox="1"/>
          <p:nvPr/>
        </p:nvSpPr>
        <p:spPr>
          <a:xfrm>
            <a:off x="1782641" y="3402505"/>
            <a:ext cx="1476000" cy="1260000"/>
          </a:xfrm>
          <a:prstGeom prst="rect">
            <a:avLst/>
          </a:prstGeom>
          <a:solidFill>
            <a:srgbClr val="FFFFFF"/>
          </a:solidFill>
          <a:ln w="19050" cmpd="sng">
            <a:solidFill>
              <a:schemeClr val="tx1">
                <a:lumMod val="75000"/>
              </a:schemeClr>
            </a:solidFill>
          </a:ln>
          <a:effectLst>
            <a:outerShdw blurRad="50800" dist="38100" dir="2700000" algn="tl" rotWithShape="0">
              <a:prstClr val="black">
                <a:alpha val="40000"/>
              </a:prstClr>
            </a:outerShdw>
          </a:effectLst>
        </p:spPr>
        <p:txBody>
          <a:bodyPr wrap="square" tIns="93600" bIns="93600" rtlCol="0">
            <a:spAutoFit/>
          </a:bodyPr>
          <a:lstStyle/>
          <a:p>
            <a:pPr algn="ctr">
              <a:spcAft>
                <a:spcPts val="700"/>
              </a:spcAft>
            </a:pPr>
            <a:r>
              <a:rPr lang="en-US" sz="1100" dirty="0">
                <a:solidFill>
                  <a:srgbClr val="535353"/>
                </a:solidFill>
              </a:rPr>
              <a:t>OBJECTIVE</a:t>
            </a:r>
          </a:p>
          <a:p>
            <a:pPr algn="ctr"/>
            <a:r>
              <a:rPr lang="en-US" sz="1300" dirty="0">
                <a:solidFill>
                  <a:schemeClr val="tx1">
                    <a:lumMod val="50000"/>
                  </a:schemeClr>
                </a:solidFill>
              </a:rPr>
              <a:t>Be an ever-flourishing healthcare system</a:t>
            </a:r>
          </a:p>
        </p:txBody>
      </p:sp>
      <p:grpSp>
        <p:nvGrpSpPr>
          <p:cNvPr id="28" name="Group 27"/>
          <p:cNvGrpSpPr/>
          <p:nvPr/>
        </p:nvGrpSpPr>
        <p:grpSpPr>
          <a:xfrm>
            <a:off x="5257771" y="2090259"/>
            <a:ext cx="2473188" cy="1248292"/>
            <a:chOff x="3733771" y="2090259"/>
            <a:chExt cx="2473188" cy="1248292"/>
          </a:xfrm>
        </p:grpSpPr>
        <p:sp>
          <p:nvSpPr>
            <p:cNvPr id="7" name="TextBox 6"/>
            <p:cNvSpPr txBox="1"/>
            <p:nvPr/>
          </p:nvSpPr>
          <p:spPr>
            <a:xfrm>
              <a:off x="4730959" y="2090259"/>
              <a:ext cx="1476000" cy="1248292"/>
            </a:xfrm>
            <a:prstGeom prst="rect">
              <a:avLst/>
            </a:prstGeom>
            <a:solidFill>
              <a:srgbClr val="FFFFFF"/>
            </a:solidFill>
            <a:ln w="19050" cmpd="sng">
              <a:solidFill>
                <a:schemeClr val="tx1">
                  <a:lumMod val="75000"/>
                </a:schemeClr>
              </a:solidFill>
            </a:ln>
            <a:effectLst>
              <a:outerShdw blurRad="50800" dist="38100" dir="2700000" algn="tl" rotWithShape="0">
                <a:prstClr val="black">
                  <a:alpha val="40000"/>
                </a:prstClr>
              </a:outerShdw>
            </a:effectLst>
          </p:spPr>
          <p:txBody>
            <a:bodyPr wrap="square" tIns="93600" bIns="93600" rtlCol="0">
              <a:spAutoFit/>
            </a:bodyPr>
            <a:lstStyle/>
            <a:p>
              <a:pPr algn="ctr">
                <a:spcAft>
                  <a:spcPts val="700"/>
                </a:spcAft>
              </a:pPr>
              <a:r>
                <a:rPr lang="en-US" sz="1100" dirty="0">
                  <a:solidFill>
                    <a:srgbClr val="535353"/>
                  </a:solidFill>
                </a:rPr>
                <a:t>ACTION</a:t>
              </a:r>
            </a:p>
            <a:p>
              <a:pPr algn="ctr"/>
              <a:r>
                <a:rPr lang="en-US" sz="1300" dirty="0">
                  <a:solidFill>
                    <a:schemeClr val="tx1">
                      <a:lumMod val="50000"/>
                    </a:schemeClr>
                  </a:solidFill>
                </a:rPr>
                <a:t>Add more </a:t>
              </a:r>
              <a:br>
                <a:rPr lang="en-US" sz="1300" dirty="0">
                  <a:solidFill>
                    <a:schemeClr val="tx1">
                      <a:lumMod val="50000"/>
                    </a:schemeClr>
                  </a:solidFill>
                </a:rPr>
              </a:br>
              <a:r>
                <a:rPr lang="en-US" sz="1300" dirty="0">
                  <a:solidFill>
                    <a:schemeClr val="tx1">
                      <a:lumMod val="50000"/>
                    </a:schemeClr>
                  </a:solidFill>
                </a:rPr>
                <a:t>(front-line) resources</a:t>
              </a:r>
            </a:p>
            <a:p>
              <a:pPr algn="ctr"/>
              <a:endParaRPr lang="en-US" sz="1300" dirty="0">
                <a:solidFill>
                  <a:schemeClr val="tx1">
                    <a:lumMod val="50000"/>
                  </a:schemeClr>
                </a:solidFill>
              </a:endParaRPr>
            </a:p>
          </p:txBody>
        </p:sp>
        <p:cxnSp>
          <p:nvCxnSpPr>
            <p:cNvPr id="9" name="Straight Arrow Connector 8"/>
            <p:cNvCxnSpPr>
              <a:stCxn id="7" idx="1"/>
              <a:endCxn id="5" idx="3"/>
            </p:cNvCxnSpPr>
            <p:nvPr/>
          </p:nvCxnSpPr>
          <p:spPr>
            <a:xfrm flipH="1">
              <a:off x="3733771" y="2714405"/>
              <a:ext cx="997188" cy="5854"/>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5257770" y="4807006"/>
            <a:ext cx="2472108" cy="1248292"/>
            <a:chOff x="3733770" y="4807006"/>
            <a:chExt cx="2472108" cy="1248292"/>
          </a:xfrm>
        </p:grpSpPr>
        <p:sp>
          <p:nvSpPr>
            <p:cNvPr id="8" name="TextBox 7"/>
            <p:cNvSpPr txBox="1"/>
            <p:nvPr/>
          </p:nvSpPr>
          <p:spPr>
            <a:xfrm>
              <a:off x="4729878" y="4807006"/>
              <a:ext cx="1476000" cy="1248292"/>
            </a:xfrm>
            <a:prstGeom prst="rect">
              <a:avLst/>
            </a:prstGeom>
            <a:solidFill>
              <a:srgbClr val="FFFFFF"/>
            </a:solidFill>
            <a:ln w="19050" cmpd="sng">
              <a:solidFill>
                <a:schemeClr val="tx1">
                  <a:lumMod val="75000"/>
                </a:schemeClr>
              </a:solidFill>
            </a:ln>
            <a:effectLst>
              <a:outerShdw blurRad="50800" dist="38100" dir="2700000" algn="tl" rotWithShape="0">
                <a:prstClr val="black">
                  <a:alpha val="40000"/>
                </a:prstClr>
              </a:outerShdw>
            </a:effectLst>
          </p:spPr>
          <p:txBody>
            <a:bodyPr wrap="square" tIns="93600" bIns="93600" rtlCol="0">
              <a:spAutoFit/>
            </a:bodyPr>
            <a:lstStyle/>
            <a:p>
              <a:pPr algn="ctr">
                <a:spcAft>
                  <a:spcPts val="700"/>
                </a:spcAft>
              </a:pPr>
              <a:r>
                <a:rPr lang="en-US" sz="1100" dirty="0">
                  <a:solidFill>
                    <a:srgbClr val="535353"/>
                  </a:solidFill>
                </a:rPr>
                <a:t>ACTION</a:t>
              </a:r>
            </a:p>
            <a:p>
              <a:pPr algn="ctr"/>
              <a:r>
                <a:rPr lang="en-US" sz="1300" dirty="0">
                  <a:solidFill>
                    <a:schemeClr val="tx1">
                      <a:lumMod val="50000"/>
                    </a:schemeClr>
                  </a:solidFill>
                </a:rPr>
                <a:t>Reduce</a:t>
              </a:r>
              <a:br>
                <a:rPr lang="en-US" sz="1300" dirty="0">
                  <a:solidFill>
                    <a:schemeClr val="tx1">
                      <a:lumMod val="50000"/>
                    </a:schemeClr>
                  </a:solidFill>
                </a:rPr>
              </a:br>
              <a:r>
                <a:rPr lang="en-US" sz="1300" dirty="0">
                  <a:solidFill>
                    <a:schemeClr val="tx1">
                      <a:lumMod val="50000"/>
                    </a:schemeClr>
                  </a:solidFill>
                </a:rPr>
                <a:t>(front-line) resources</a:t>
              </a:r>
            </a:p>
            <a:p>
              <a:pPr algn="ctr"/>
              <a:endParaRPr lang="en-US" sz="1300" dirty="0">
                <a:solidFill>
                  <a:schemeClr val="tx1">
                    <a:lumMod val="50000"/>
                  </a:schemeClr>
                </a:solidFill>
              </a:endParaRPr>
            </a:p>
          </p:txBody>
        </p:sp>
        <p:cxnSp>
          <p:nvCxnSpPr>
            <p:cNvPr id="10" name="Straight Arrow Connector 9"/>
            <p:cNvCxnSpPr>
              <a:stCxn id="8" idx="1"/>
              <a:endCxn id="6" idx="3"/>
            </p:cNvCxnSpPr>
            <p:nvPr/>
          </p:nvCxnSpPr>
          <p:spPr>
            <a:xfrm flipH="1">
              <a:off x="3733770" y="5431152"/>
              <a:ext cx="996108" cy="5854"/>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7" name="Group 26"/>
          <p:cNvGrpSpPr/>
          <p:nvPr/>
        </p:nvGrpSpPr>
        <p:grpSpPr>
          <a:xfrm>
            <a:off x="3258641" y="2090259"/>
            <a:ext cx="1999130" cy="1942246"/>
            <a:chOff x="1734641" y="2090259"/>
            <a:chExt cx="1999130" cy="1942246"/>
          </a:xfrm>
        </p:grpSpPr>
        <p:sp>
          <p:nvSpPr>
            <p:cNvPr id="5" name="TextBox 4"/>
            <p:cNvSpPr txBox="1"/>
            <p:nvPr/>
          </p:nvSpPr>
          <p:spPr>
            <a:xfrm>
              <a:off x="2257771" y="2090259"/>
              <a:ext cx="1476000" cy="1260000"/>
            </a:xfrm>
            <a:prstGeom prst="rect">
              <a:avLst/>
            </a:prstGeom>
            <a:solidFill>
              <a:srgbClr val="FFFFFF"/>
            </a:solidFill>
            <a:ln w="19050" cmpd="sng">
              <a:solidFill>
                <a:schemeClr val="tx1">
                  <a:lumMod val="75000"/>
                </a:schemeClr>
              </a:solidFill>
            </a:ln>
            <a:effectLst>
              <a:outerShdw blurRad="50800" dist="38100" dir="2700000" algn="tl" rotWithShape="0">
                <a:prstClr val="black">
                  <a:alpha val="40000"/>
                </a:prstClr>
              </a:outerShdw>
            </a:effectLst>
          </p:spPr>
          <p:txBody>
            <a:bodyPr wrap="square" tIns="93600" bIns="93600" rtlCol="0">
              <a:spAutoFit/>
            </a:bodyPr>
            <a:lstStyle/>
            <a:p>
              <a:pPr algn="ctr">
                <a:spcAft>
                  <a:spcPts val="700"/>
                </a:spcAft>
              </a:pPr>
              <a:r>
                <a:rPr lang="en-US" sz="1100" dirty="0">
                  <a:solidFill>
                    <a:srgbClr val="535353"/>
                  </a:solidFill>
                </a:rPr>
                <a:t>REQUIREMENT</a:t>
              </a:r>
            </a:p>
            <a:p>
              <a:pPr algn="ctr"/>
              <a:r>
                <a:rPr lang="en-US" sz="1300" dirty="0">
                  <a:solidFill>
                    <a:schemeClr val="tx1">
                      <a:lumMod val="50000"/>
                    </a:schemeClr>
                  </a:solidFill>
                </a:rPr>
                <a:t>Provide high-quality, safe and timely care for all patients</a:t>
              </a:r>
            </a:p>
          </p:txBody>
        </p:sp>
        <p:cxnSp>
          <p:nvCxnSpPr>
            <p:cNvPr id="11" name="Straight Arrow Connector 10"/>
            <p:cNvCxnSpPr>
              <a:stCxn id="5" idx="1"/>
              <a:endCxn id="4" idx="3"/>
            </p:cNvCxnSpPr>
            <p:nvPr/>
          </p:nvCxnSpPr>
          <p:spPr>
            <a:xfrm flipH="1">
              <a:off x="1734641" y="2720259"/>
              <a:ext cx="523130" cy="1312246"/>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3258642" y="4032505"/>
            <a:ext cx="1999129" cy="1928620"/>
            <a:chOff x="1734641" y="4032505"/>
            <a:chExt cx="1999129" cy="1928620"/>
          </a:xfrm>
        </p:grpSpPr>
        <p:sp>
          <p:nvSpPr>
            <p:cNvPr id="6" name="TextBox 5"/>
            <p:cNvSpPr txBox="1"/>
            <p:nvPr/>
          </p:nvSpPr>
          <p:spPr>
            <a:xfrm>
              <a:off x="2257770" y="4912887"/>
              <a:ext cx="1476000" cy="1048238"/>
            </a:xfrm>
            <a:prstGeom prst="rect">
              <a:avLst/>
            </a:prstGeom>
            <a:solidFill>
              <a:srgbClr val="FFFFFF"/>
            </a:solidFill>
            <a:ln w="19050" cmpd="sng">
              <a:solidFill>
                <a:schemeClr val="tx1">
                  <a:lumMod val="75000"/>
                </a:schemeClr>
              </a:solidFill>
            </a:ln>
            <a:effectLst>
              <a:outerShdw blurRad="50800" dist="38100" dir="2700000" algn="tl" rotWithShape="0">
                <a:prstClr val="black">
                  <a:alpha val="40000"/>
                </a:prstClr>
              </a:outerShdw>
            </a:effectLst>
          </p:spPr>
          <p:txBody>
            <a:bodyPr wrap="square" tIns="93600" bIns="93600" rtlCol="0">
              <a:spAutoFit/>
            </a:bodyPr>
            <a:lstStyle/>
            <a:p>
              <a:pPr algn="ctr">
                <a:spcAft>
                  <a:spcPts val="700"/>
                </a:spcAft>
              </a:pPr>
              <a:r>
                <a:rPr lang="en-US" sz="1100" dirty="0">
                  <a:solidFill>
                    <a:srgbClr val="535353"/>
                  </a:solidFill>
                </a:rPr>
                <a:t>REQUIREMENT</a:t>
              </a:r>
            </a:p>
            <a:p>
              <a:pPr algn="ctr"/>
              <a:r>
                <a:rPr lang="en-US" sz="1300" dirty="0">
                  <a:solidFill>
                    <a:schemeClr val="tx1">
                      <a:lumMod val="50000"/>
                    </a:schemeClr>
                  </a:solidFill>
                </a:rPr>
                <a:t>Be</a:t>
              </a:r>
              <a:br>
                <a:rPr lang="en-US" sz="1300" dirty="0">
                  <a:solidFill>
                    <a:schemeClr val="tx1">
                      <a:lumMod val="50000"/>
                    </a:schemeClr>
                  </a:solidFill>
                </a:rPr>
              </a:br>
              <a:r>
                <a:rPr lang="en-US" sz="1300" dirty="0">
                  <a:solidFill>
                    <a:schemeClr val="tx1">
                      <a:lumMod val="50000"/>
                    </a:schemeClr>
                  </a:solidFill>
                </a:rPr>
                <a:t>financially</a:t>
              </a:r>
              <a:br>
                <a:rPr lang="en-US" sz="1300" dirty="0">
                  <a:solidFill>
                    <a:schemeClr val="tx1">
                      <a:lumMod val="50000"/>
                    </a:schemeClr>
                  </a:solidFill>
                </a:rPr>
              </a:br>
              <a:r>
                <a:rPr lang="en-US" sz="1300" dirty="0">
                  <a:solidFill>
                    <a:schemeClr val="tx1">
                      <a:lumMod val="50000"/>
                    </a:schemeClr>
                  </a:solidFill>
                </a:rPr>
                <a:t>stable</a:t>
              </a:r>
            </a:p>
          </p:txBody>
        </p:sp>
        <p:cxnSp>
          <p:nvCxnSpPr>
            <p:cNvPr id="12" name="Straight Arrow Connector 11"/>
            <p:cNvCxnSpPr>
              <a:stCxn id="6" idx="1"/>
              <a:endCxn id="4" idx="3"/>
            </p:cNvCxnSpPr>
            <p:nvPr/>
          </p:nvCxnSpPr>
          <p:spPr>
            <a:xfrm flipH="1" flipV="1">
              <a:off x="1734641" y="4032505"/>
              <a:ext cx="523129" cy="1404501"/>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a:off x="5590732" y="3350079"/>
            <a:ext cx="1533711" cy="1443621"/>
            <a:chOff x="4066731" y="3350078"/>
            <a:chExt cx="1533711" cy="1443621"/>
          </a:xfrm>
        </p:grpSpPr>
        <p:sp>
          <p:nvSpPr>
            <p:cNvPr id="13" name="Freeform 12"/>
            <p:cNvSpPr/>
            <p:nvPr/>
          </p:nvSpPr>
          <p:spPr>
            <a:xfrm>
              <a:off x="5266821" y="3350078"/>
              <a:ext cx="333621" cy="1443621"/>
            </a:xfrm>
            <a:custGeom>
              <a:avLst/>
              <a:gdLst>
                <a:gd name="connsiteX0" fmla="*/ 247536 w 484308"/>
                <a:gd name="connsiteY0" fmla="*/ 0 h 2023231"/>
                <a:gd name="connsiteX1" fmla="*/ 0 w 484308"/>
                <a:gd name="connsiteY1" fmla="*/ 1194567 h 2023231"/>
                <a:gd name="connsiteX2" fmla="*/ 484308 w 484308"/>
                <a:gd name="connsiteY2" fmla="*/ 699522 h 2023231"/>
                <a:gd name="connsiteX3" fmla="*/ 172199 w 484308"/>
                <a:gd name="connsiteY3" fmla="*/ 2023231 h 2023231"/>
              </a:gdLst>
              <a:ahLst/>
              <a:cxnLst>
                <a:cxn ang="0">
                  <a:pos x="connsiteX0" y="connsiteY0"/>
                </a:cxn>
                <a:cxn ang="0">
                  <a:pos x="connsiteX1" y="connsiteY1"/>
                </a:cxn>
                <a:cxn ang="0">
                  <a:pos x="connsiteX2" y="connsiteY2"/>
                </a:cxn>
                <a:cxn ang="0">
                  <a:pos x="connsiteX3" y="connsiteY3"/>
                </a:cxn>
              </a:cxnLst>
              <a:rect l="l" t="t" r="r" b="b"/>
              <a:pathLst>
                <a:path w="484308" h="2023231">
                  <a:moveTo>
                    <a:pt x="247536" y="0"/>
                  </a:moveTo>
                  <a:lnTo>
                    <a:pt x="0" y="1194567"/>
                  </a:lnTo>
                  <a:lnTo>
                    <a:pt x="484308" y="699522"/>
                  </a:lnTo>
                  <a:lnTo>
                    <a:pt x="172199" y="2023231"/>
                  </a:lnTo>
                </a:path>
              </a:pathLst>
            </a:custGeom>
            <a:ln w="1905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schemeClr>
                </a:solidFill>
              </a:endParaRPr>
            </a:p>
          </p:txBody>
        </p:sp>
        <p:sp>
          <p:nvSpPr>
            <p:cNvPr id="14" name="TextBox 13"/>
            <p:cNvSpPr txBox="1"/>
            <p:nvPr/>
          </p:nvSpPr>
          <p:spPr>
            <a:xfrm>
              <a:off x="4066731" y="3824998"/>
              <a:ext cx="1206881" cy="338554"/>
            </a:xfrm>
            <a:prstGeom prst="rect">
              <a:avLst/>
            </a:prstGeom>
            <a:noFill/>
            <a:ln>
              <a:noFill/>
            </a:ln>
          </p:spPr>
          <p:txBody>
            <a:bodyPr wrap="none" rtlCol="0">
              <a:spAutoFit/>
            </a:bodyPr>
            <a:lstStyle/>
            <a:p>
              <a:pPr algn="ctr"/>
              <a:r>
                <a:rPr lang="en-US" sz="1600" dirty="0">
                  <a:solidFill>
                    <a:srgbClr val="FF0000"/>
                  </a:solidFill>
                </a:rPr>
                <a:t>CONFLICT</a:t>
              </a:r>
            </a:p>
          </p:txBody>
        </p:sp>
      </p:grpSp>
      <p:sp>
        <p:nvSpPr>
          <p:cNvPr id="15" name="TextBox 14"/>
          <p:cNvSpPr txBox="1"/>
          <p:nvPr/>
        </p:nvSpPr>
        <p:spPr>
          <a:xfrm>
            <a:off x="8805783" y="2058267"/>
            <a:ext cx="877114" cy="492443"/>
          </a:xfrm>
          <a:prstGeom prst="rect">
            <a:avLst/>
          </a:prstGeom>
          <a:noFill/>
          <a:ln>
            <a:solidFill>
              <a:schemeClr val="tx1"/>
            </a:solidFill>
          </a:ln>
        </p:spPr>
        <p:txBody>
          <a:bodyPr wrap="square" rtlCol="0">
            <a:spAutoFit/>
          </a:bodyPr>
          <a:lstStyle/>
          <a:p>
            <a:pPr algn="ctr"/>
            <a:r>
              <a:rPr lang="en-US" sz="1300"/>
              <a:t>Budget overruns</a:t>
            </a:r>
          </a:p>
        </p:txBody>
      </p:sp>
      <p:sp>
        <p:nvSpPr>
          <p:cNvPr id="16" name="TextBox 15"/>
          <p:cNvSpPr txBox="1"/>
          <p:nvPr/>
        </p:nvSpPr>
        <p:spPr>
          <a:xfrm>
            <a:off x="8609510" y="3436923"/>
            <a:ext cx="1291749" cy="1092607"/>
          </a:xfrm>
          <a:prstGeom prst="rect">
            <a:avLst/>
          </a:prstGeom>
          <a:noFill/>
          <a:ln>
            <a:solidFill>
              <a:schemeClr val="tx1"/>
            </a:solidFill>
          </a:ln>
        </p:spPr>
        <p:txBody>
          <a:bodyPr wrap="square" rtlCol="0">
            <a:spAutoFit/>
          </a:bodyPr>
          <a:lstStyle/>
          <a:p>
            <a:pPr algn="ctr"/>
            <a:r>
              <a:rPr lang="en-US" sz="1300" dirty="0"/>
              <a:t>Conflicting  decisions about where best to spend money</a:t>
            </a:r>
          </a:p>
        </p:txBody>
      </p:sp>
      <p:sp>
        <p:nvSpPr>
          <p:cNvPr id="17" name="TextBox 16"/>
          <p:cNvSpPr txBox="1"/>
          <p:nvPr/>
        </p:nvSpPr>
        <p:spPr>
          <a:xfrm>
            <a:off x="8579556" y="5541436"/>
            <a:ext cx="1392296" cy="492443"/>
          </a:xfrm>
          <a:prstGeom prst="rect">
            <a:avLst/>
          </a:prstGeom>
          <a:noFill/>
          <a:ln>
            <a:solidFill>
              <a:schemeClr val="tx1"/>
            </a:solidFill>
          </a:ln>
        </p:spPr>
        <p:txBody>
          <a:bodyPr wrap="square" rtlCol="0">
            <a:spAutoFit/>
          </a:bodyPr>
          <a:lstStyle/>
          <a:p>
            <a:pPr algn="ctr"/>
            <a:r>
              <a:rPr lang="en-US" sz="1300"/>
              <a:t>Quality of care is compromised</a:t>
            </a:r>
          </a:p>
        </p:txBody>
      </p:sp>
      <p:cxnSp>
        <p:nvCxnSpPr>
          <p:cNvPr id="18" name="Straight Arrow Connector 17"/>
          <p:cNvCxnSpPr>
            <a:stCxn id="7" idx="3"/>
            <a:endCxn id="15" idx="1"/>
          </p:cNvCxnSpPr>
          <p:nvPr/>
        </p:nvCxnSpPr>
        <p:spPr>
          <a:xfrm flipV="1">
            <a:off x="7730959" y="2304489"/>
            <a:ext cx="1074824" cy="409917"/>
          </a:xfrm>
          <a:prstGeom prst="straightConnector1">
            <a:avLst/>
          </a:prstGeom>
          <a:ln w="19050" cmpd="sng">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8" idx="3"/>
            <a:endCxn id="17" idx="1"/>
          </p:cNvCxnSpPr>
          <p:nvPr/>
        </p:nvCxnSpPr>
        <p:spPr>
          <a:xfrm>
            <a:off x="7729878" y="5431153"/>
            <a:ext cx="849678" cy="356505"/>
          </a:xfrm>
          <a:prstGeom prst="straightConnector1">
            <a:avLst/>
          </a:prstGeom>
          <a:ln w="19050" cmpd="sng">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16" idx="1"/>
          </p:cNvCxnSpPr>
          <p:nvPr/>
        </p:nvCxnSpPr>
        <p:spPr>
          <a:xfrm flipV="1">
            <a:off x="7341651" y="3983226"/>
            <a:ext cx="1267858" cy="6278"/>
          </a:xfrm>
          <a:prstGeom prst="straightConnector1">
            <a:avLst/>
          </a:prstGeom>
          <a:ln w="19050" cmpd="sng">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5" idx="3"/>
          </p:cNvCxnSpPr>
          <p:nvPr/>
        </p:nvCxnSpPr>
        <p:spPr>
          <a:xfrm flipV="1">
            <a:off x="9682898" y="1891242"/>
            <a:ext cx="386493" cy="413246"/>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5" idx="3"/>
          </p:cNvCxnSpPr>
          <p:nvPr/>
        </p:nvCxnSpPr>
        <p:spPr>
          <a:xfrm>
            <a:off x="9682898" y="2304488"/>
            <a:ext cx="386493" cy="419652"/>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9903777" y="3547766"/>
            <a:ext cx="386493" cy="413246"/>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9903777" y="3961012"/>
            <a:ext cx="386493" cy="419652"/>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9993348" y="5353985"/>
            <a:ext cx="386493" cy="413246"/>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9974533" y="5767231"/>
            <a:ext cx="386493" cy="419652"/>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32" name="Picture 31" descr="Pride and Joy cover  v2.jpg"/>
          <p:cNvPicPr>
            <a:picLocks noChangeAspect="1"/>
          </p:cNvPicPr>
          <p:nvPr/>
        </p:nvPicPr>
        <p:blipFill>
          <a:blip r:embed="rId2" cstate="print"/>
          <a:stretch>
            <a:fillRect/>
          </a:stretch>
        </p:blipFill>
        <p:spPr>
          <a:xfrm>
            <a:off x="1920164" y="4912888"/>
            <a:ext cx="1233906" cy="1830721"/>
          </a:xfrm>
          <a:prstGeom prst="rect">
            <a:avLst/>
          </a:prstGeom>
        </p:spPr>
      </p:pic>
    </p:spTree>
    <p:extLst>
      <p:ext uri="{BB962C8B-B14F-4D97-AF65-F5344CB8AC3E}">
        <p14:creationId xmlns:p14="http://schemas.microsoft.com/office/powerpoint/2010/main" val="70911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8"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childTnLst>
                          </p:cTn>
                        </p:par>
                        <p:par>
                          <p:cTn id="68" fill="hold">
                            <p:stCondLst>
                              <p:cond delay="1000"/>
                            </p:stCondLst>
                            <p:childTnLst>
                              <p:par>
                                <p:cTn id="69" presetID="22" presetClass="entr" presetSubtype="8"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500"/>
                                        <p:tgtEl>
                                          <p:spTgt spid="23"/>
                                        </p:tgtEl>
                                      </p:cBhvr>
                                    </p:animEffect>
                                  </p:childTnLst>
                                </p:cTn>
                              </p:par>
                              <p:par>
                                <p:cTn id="72" presetID="22" presetClass="entr" presetSubtype="8"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500" dirty="0"/>
              <a:t>Why is this important situation becoming increasingly urgent?</a:t>
            </a:r>
          </a:p>
        </p:txBody>
      </p:sp>
      <p:sp>
        <p:nvSpPr>
          <p:cNvPr id="4" name="Rectangle 3"/>
          <p:cNvSpPr/>
          <p:nvPr/>
        </p:nvSpPr>
        <p:spPr>
          <a:xfrm>
            <a:off x="1742457" y="6238648"/>
            <a:ext cx="6349083" cy="253916"/>
          </a:xfrm>
          <a:prstGeom prst="rect">
            <a:avLst/>
          </a:prstGeom>
        </p:spPr>
        <p:txBody>
          <a:bodyPr wrap="none">
            <a:spAutoFit/>
          </a:bodyPr>
          <a:lstStyle/>
          <a:p>
            <a:r>
              <a:rPr lang="en-GB" sz="1050" dirty="0">
                <a:solidFill>
                  <a:schemeClr val="bg1">
                    <a:lumMod val="50000"/>
                  </a:schemeClr>
                </a:solidFill>
              </a:rPr>
              <a:t>‘The core problem of healthcare’, Dr </a:t>
            </a:r>
            <a:r>
              <a:rPr lang="en-GB" sz="1050" dirty="0" err="1">
                <a:solidFill>
                  <a:schemeClr val="bg1">
                    <a:lumMod val="50000"/>
                  </a:schemeClr>
                </a:solidFill>
              </a:rPr>
              <a:t>Eliyahu</a:t>
            </a:r>
            <a:r>
              <a:rPr lang="en-GB" sz="1050" dirty="0">
                <a:solidFill>
                  <a:schemeClr val="bg1">
                    <a:lumMod val="50000"/>
                  </a:schemeClr>
                </a:solidFill>
              </a:rPr>
              <a:t> M. </a:t>
            </a:r>
            <a:r>
              <a:rPr lang="en-GB" sz="1050" dirty="0" err="1">
                <a:solidFill>
                  <a:schemeClr val="bg1">
                    <a:lumMod val="50000"/>
                  </a:schemeClr>
                </a:solidFill>
              </a:rPr>
              <a:t>Goldratt</a:t>
            </a:r>
            <a:r>
              <a:rPr lang="en-GB" sz="1050" dirty="0">
                <a:solidFill>
                  <a:schemeClr val="bg1">
                    <a:lumMod val="50000"/>
                  </a:schemeClr>
                </a:solidFill>
              </a:rPr>
              <a:t>, www.toc.tv. See </a:t>
            </a:r>
            <a:r>
              <a:rPr lang="en-GB" sz="1050" i="1" dirty="0">
                <a:solidFill>
                  <a:schemeClr val="bg1">
                    <a:lumMod val="50000"/>
                  </a:schemeClr>
                </a:solidFill>
              </a:rPr>
              <a:t>Pride and Joy</a:t>
            </a:r>
            <a:r>
              <a:rPr lang="en-GB" sz="1050" dirty="0">
                <a:solidFill>
                  <a:schemeClr val="bg1">
                    <a:lumMod val="50000"/>
                  </a:schemeClr>
                </a:solidFill>
              </a:rPr>
              <a:t>, pages 63-64.</a:t>
            </a:r>
            <a:endParaRPr lang="en-US" sz="1200" dirty="0">
              <a:solidFill>
                <a:schemeClr val="bg1">
                  <a:lumMod val="50000"/>
                </a:schemeClr>
              </a:solidFill>
            </a:endParaRPr>
          </a:p>
        </p:txBody>
      </p:sp>
      <p:pic>
        <p:nvPicPr>
          <p:cNvPr id="5" name="Picture 4" descr="Medical costs vs revenue chart (2).png"/>
          <p:cNvPicPr>
            <a:picLocks noChangeAspect="1"/>
          </p:cNvPicPr>
          <p:nvPr/>
        </p:nvPicPr>
        <p:blipFill>
          <a:blip r:embed="rId3" cstate="print"/>
          <a:stretch>
            <a:fillRect/>
          </a:stretch>
        </p:blipFill>
        <p:spPr>
          <a:xfrm>
            <a:off x="3631902" y="1853670"/>
            <a:ext cx="4445299" cy="3472890"/>
          </a:xfrm>
          <a:prstGeom prst="rect">
            <a:avLst/>
          </a:prstGeom>
          <a:ln>
            <a:noFill/>
          </a:ln>
        </p:spPr>
      </p:pic>
      <p:sp>
        <p:nvSpPr>
          <p:cNvPr id="6" name="TextBox 5"/>
          <p:cNvSpPr txBox="1"/>
          <p:nvPr/>
        </p:nvSpPr>
        <p:spPr>
          <a:xfrm>
            <a:off x="1752600" y="5447601"/>
            <a:ext cx="8686800" cy="646331"/>
          </a:xfrm>
          <a:prstGeom prst="rect">
            <a:avLst/>
          </a:prstGeom>
          <a:noFill/>
          <a:ln>
            <a:solidFill>
              <a:schemeClr val="tx1"/>
            </a:solidFill>
          </a:ln>
        </p:spPr>
        <p:txBody>
          <a:bodyPr wrap="square" rtlCol="0">
            <a:spAutoFit/>
          </a:bodyPr>
          <a:lstStyle/>
          <a:p>
            <a:pPr algn="ctr"/>
            <a:r>
              <a:rPr lang="en-GB" dirty="0"/>
              <a:t>It is important to notice that the cause of this problem cannot be</a:t>
            </a:r>
            <a:br>
              <a:rPr lang="en-GB" dirty="0"/>
            </a:br>
            <a:r>
              <a:rPr lang="en-GB" dirty="0"/>
              <a:t>simply placed at the feet of the people running the system.</a:t>
            </a:r>
          </a:p>
        </p:txBody>
      </p:sp>
    </p:spTree>
    <p:extLst>
      <p:ext uri="{BB962C8B-B14F-4D97-AF65-F5344CB8AC3E}">
        <p14:creationId xmlns:p14="http://schemas.microsoft.com/office/powerpoint/2010/main" val="176537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Criteria against which a solution should be judged</a:t>
            </a:r>
          </a:p>
        </p:txBody>
      </p:sp>
      <p:sp>
        <p:nvSpPr>
          <p:cNvPr id="3" name="Content Placeholder 2"/>
          <p:cNvSpPr>
            <a:spLocks noGrp="1"/>
          </p:cNvSpPr>
          <p:nvPr>
            <p:ph idx="1"/>
          </p:nvPr>
        </p:nvSpPr>
        <p:spPr/>
        <p:txBody>
          <a:bodyPr/>
          <a:lstStyle/>
          <a:p>
            <a:pPr>
              <a:buNone/>
            </a:pPr>
            <a:r>
              <a:rPr lang="en-GB" dirty="0"/>
              <a:t>Any solution must </a:t>
            </a:r>
            <a:r>
              <a:rPr lang="en-GB" i="1" dirty="0"/>
              <a:t>simultaneously</a:t>
            </a:r>
            <a:r>
              <a:rPr lang="en-GB" dirty="0"/>
              <a:t>:</a:t>
            </a:r>
          </a:p>
          <a:p>
            <a:r>
              <a:rPr lang="en-GB" dirty="0"/>
              <a:t>create an ever-flourishing health and social care system</a:t>
            </a:r>
          </a:p>
          <a:p>
            <a:r>
              <a:rPr lang="en-GB" dirty="0"/>
              <a:t>rapidly improve the quality, safety and timeliness of health and social care</a:t>
            </a:r>
          </a:p>
          <a:p>
            <a:r>
              <a:rPr lang="en-GB" dirty="0"/>
              <a:t>rapidly improve the affordability of health and social care</a:t>
            </a:r>
          </a:p>
          <a:p>
            <a:r>
              <a:rPr lang="en-GB" dirty="0"/>
              <a:t>all without creating more complexity for staff.</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830" y="1082270"/>
            <a:ext cx="8814930" cy="733832"/>
          </a:xfrm>
        </p:spPr>
        <p:txBody>
          <a:bodyPr>
            <a:normAutofit fontScale="90000"/>
          </a:bodyPr>
          <a:lstStyle/>
          <a:p>
            <a:r>
              <a:rPr lang="en-US" dirty="0"/>
              <a:t>Results achieved from implementing the </a:t>
            </a:r>
            <a:br>
              <a:rPr lang="en-US" dirty="0"/>
            </a:br>
            <a:r>
              <a:rPr lang="en-US" dirty="0"/>
              <a:t>Pride and Joy approach</a:t>
            </a:r>
          </a:p>
        </p:txBody>
      </p:sp>
      <p:sp>
        <p:nvSpPr>
          <p:cNvPr id="25" name="Content Placeholder 4"/>
          <p:cNvSpPr>
            <a:spLocks noGrp="1"/>
          </p:cNvSpPr>
          <p:nvPr>
            <p:ph idx="1"/>
          </p:nvPr>
        </p:nvSpPr>
        <p:spPr>
          <a:xfrm>
            <a:off x="1791463" y="2072544"/>
            <a:ext cx="8248740" cy="3045370"/>
          </a:xfrm>
        </p:spPr>
        <p:txBody>
          <a:bodyPr>
            <a:noAutofit/>
          </a:bodyPr>
          <a:lstStyle/>
          <a:p>
            <a:r>
              <a:rPr lang="en-US" sz="1800" dirty="0"/>
              <a:t>The approach has now been validated in acute, community and mental health environments in the UK, Canada, USA and elsewhere regularly delivering length of stay reductions of between 10% and 30%. </a:t>
            </a:r>
          </a:p>
          <a:p>
            <a:r>
              <a:rPr lang="en-US" sz="1800" dirty="0"/>
              <a:t>This has resulted in increased patient throughput, improved productivity and asset utilization across the whole health and social care system and a reduction in unnecessary costs.</a:t>
            </a:r>
          </a:p>
          <a:p>
            <a:r>
              <a:rPr lang="en-US" sz="1800" dirty="0"/>
              <a:t>Strong support from both clinicians and managers from around the world verifying simultaneous improvements in the quality, safety, timeliness and affordability of care.</a:t>
            </a:r>
          </a:p>
          <a:p>
            <a:r>
              <a:rPr lang="en-US" sz="1800" dirty="0"/>
              <a:t>Just as important, it has brought pride and joy back into the people delivering the front-line care.</a:t>
            </a:r>
          </a:p>
          <a:p>
            <a:endParaRPr lang="en-US" sz="1800" dirty="0"/>
          </a:p>
        </p:txBody>
      </p:sp>
      <p:sp>
        <p:nvSpPr>
          <p:cNvPr id="5" name="Title 1"/>
          <p:cNvSpPr txBox="1">
            <a:spLocks/>
          </p:cNvSpPr>
          <p:nvPr/>
        </p:nvSpPr>
        <p:spPr>
          <a:xfrm>
            <a:off x="1524000" y="5820319"/>
            <a:ext cx="9144000" cy="733832"/>
          </a:xfrm>
          <a:prstGeom prst="rect">
            <a:avLst/>
          </a:prstGeom>
        </p:spPr>
        <p:txBody>
          <a:bodyPr vert="horz" lIns="91440" tIns="45720" rIns="91440" bIns="45720" rtlCol="0" anchor="ctr">
            <a:normAutofit fontScale="97500"/>
          </a:bodyPr>
          <a:lstStyle/>
          <a:p>
            <a:pPr algn="ctr">
              <a:spcBef>
                <a:spcPct val="0"/>
              </a:spcBef>
              <a:defRPr/>
            </a:pPr>
            <a:r>
              <a:rPr lang="en-US" sz="3200" dirty="0">
                <a:solidFill>
                  <a:schemeClr val="accent1"/>
                </a:solidFill>
                <a:latin typeface="Arial" pitchFamily="34" charset="0"/>
                <a:ea typeface="+mj-ea"/>
                <a:cs typeface="Arial" pitchFamily="34" charset="0"/>
              </a:rPr>
              <a:t>How can this be so?</a:t>
            </a:r>
          </a:p>
        </p:txBody>
      </p:sp>
    </p:spTree>
    <p:extLst>
      <p:ext uri="{BB962C8B-B14F-4D97-AF65-F5344CB8AC3E}">
        <p14:creationId xmlns:p14="http://schemas.microsoft.com/office/powerpoint/2010/main" val="165580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32012" y="259564"/>
            <a:ext cx="11591309" cy="408609"/>
          </a:xfrm>
        </p:spPr>
        <p:txBody>
          <a:bodyPr/>
          <a:lstStyle/>
          <a:p>
            <a:pPr algn="ctr"/>
            <a:r>
              <a:rPr lang="en-US" dirty="0"/>
              <a:t>The Theory of Constraints</a:t>
            </a:r>
          </a:p>
        </p:txBody>
      </p:sp>
      <p:sp>
        <p:nvSpPr>
          <p:cNvPr id="104" name="TextBox 103"/>
          <p:cNvSpPr txBox="1"/>
          <p:nvPr/>
        </p:nvSpPr>
        <p:spPr>
          <a:xfrm>
            <a:off x="1879600" y="1474728"/>
            <a:ext cx="8369300" cy="1569660"/>
          </a:xfrm>
          <a:prstGeom prst="rect">
            <a:avLst/>
          </a:prstGeom>
          <a:ln>
            <a:noFill/>
          </a:ln>
          <a:effectLst/>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400" dirty="0">
                <a:solidFill>
                  <a:schemeClr val="tx1">
                    <a:lumMod val="50000"/>
                  </a:schemeClr>
                </a:solidFill>
              </a:rPr>
              <a:t>In goal-oriented systems of dependent activities each experiencing variation (such as health and social care) there will be, in fact, only a few places limiting the performance of the </a:t>
            </a:r>
            <a:r>
              <a:rPr lang="en-GB" sz="2400" i="1" dirty="0">
                <a:solidFill>
                  <a:schemeClr val="tx1">
                    <a:lumMod val="50000"/>
                  </a:schemeClr>
                </a:solidFill>
              </a:rPr>
              <a:t>entire</a:t>
            </a:r>
            <a:r>
              <a:rPr lang="en-GB" sz="2400" dirty="0">
                <a:solidFill>
                  <a:schemeClr val="tx1">
                    <a:lumMod val="50000"/>
                  </a:schemeClr>
                </a:solidFill>
              </a:rPr>
              <a:t> system: the system ‘constraints’.</a:t>
            </a:r>
          </a:p>
        </p:txBody>
      </p:sp>
      <p:pic>
        <p:nvPicPr>
          <p:cNvPr id="5" name="Picture 4"/>
          <p:cNvPicPr>
            <a:picLocks noChangeAspect="1"/>
          </p:cNvPicPr>
          <p:nvPr/>
        </p:nvPicPr>
        <p:blipFill>
          <a:blip r:embed="rId2" cstate="print"/>
          <a:stretch>
            <a:fillRect/>
          </a:stretch>
        </p:blipFill>
        <p:spPr>
          <a:xfrm>
            <a:off x="5218762" y="3470966"/>
            <a:ext cx="1690977" cy="2283331"/>
          </a:xfrm>
          <a:prstGeom prst="rect">
            <a:avLst/>
          </a:prstGeom>
        </p:spPr>
      </p:pic>
    </p:spTree>
    <p:extLst>
      <p:ext uri="{BB962C8B-B14F-4D97-AF65-F5344CB8AC3E}">
        <p14:creationId xmlns:p14="http://schemas.microsoft.com/office/powerpoint/2010/main" val="76894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1350691"/>
            <a:ext cx="9144000" cy="5037409"/>
          </a:xfrm>
          <a:prstGeom prst="rect">
            <a:avLst/>
          </a:prstGeom>
        </p:spPr>
      </p:pic>
      <p:sp>
        <p:nvSpPr>
          <p:cNvPr id="3" name="Text Placeholder 1"/>
          <p:cNvSpPr txBox="1">
            <a:spLocks/>
          </p:cNvSpPr>
          <p:nvPr/>
        </p:nvSpPr>
        <p:spPr>
          <a:xfrm>
            <a:off x="368490" y="199524"/>
            <a:ext cx="11319250" cy="3463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accent1"/>
                </a:solidFill>
              </a:rPr>
              <a:t>What does the network look like in reality?</a:t>
            </a:r>
          </a:p>
        </p:txBody>
      </p:sp>
    </p:spTree>
    <p:extLst>
      <p:ext uri="{BB962C8B-B14F-4D97-AF65-F5344CB8AC3E}">
        <p14:creationId xmlns:p14="http://schemas.microsoft.com/office/powerpoint/2010/main" val="1829649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014" y="1535430"/>
            <a:ext cx="6611198" cy="550374"/>
          </a:xfrm>
        </p:spPr>
        <p:txBody>
          <a:bodyPr>
            <a:normAutofit fontScale="90000"/>
          </a:bodyPr>
          <a:lstStyle/>
          <a:p>
            <a:r>
              <a:rPr lang="en-GB" dirty="0"/>
              <a:t>The current risks of dealing with complexity </a:t>
            </a:r>
            <a:r>
              <a:rPr lang="en-GB" i="1" dirty="0"/>
              <a:t>and</a:t>
            </a:r>
            <a:r>
              <a:rPr lang="en-GB" dirty="0"/>
              <a:t> uncertainty</a:t>
            </a:r>
          </a:p>
        </p:txBody>
      </p:sp>
      <p:sp>
        <p:nvSpPr>
          <p:cNvPr id="5" name="Text Placeholder 4"/>
          <p:cNvSpPr>
            <a:spLocks noGrp="1"/>
          </p:cNvSpPr>
          <p:nvPr>
            <p:ph type="body" sz="quarter" idx="11"/>
          </p:nvPr>
        </p:nvSpPr>
        <p:spPr>
          <a:xfrm>
            <a:off x="245661" y="209827"/>
            <a:ext cx="11666940" cy="408609"/>
          </a:xfrm>
        </p:spPr>
        <p:txBody>
          <a:bodyPr/>
          <a:lstStyle/>
          <a:p>
            <a:pPr algn="ctr"/>
            <a:endParaRPr lang="en-GB"/>
          </a:p>
        </p:txBody>
      </p:sp>
      <p:grpSp>
        <p:nvGrpSpPr>
          <p:cNvPr id="3" name="Group 13"/>
          <p:cNvGrpSpPr/>
          <p:nvPr/>
        </p:nvGrpSpPr>
        <p:grpSpPr>
          <a:xfrm>
            <a:off x="7303828" y="4960689"/>
            <a:ext cx="2025188" cy="686926"/>
            <a:chOff x="894511" y="5237913"/>
            <a:chExt cx="3428416" cy="1162888"/>
          </a:xfrm>
        </p:grpSpPr>
        <p:pic>
          <p:nvPicPr>
            <p:cNvPr id="11" name="Picture 10" descr="1.png"/>
            <p:cNvPicPr>
              <a:picLocks noChangeAspect="1"/>
            </p:cNvPicPr>
            <p:nvPr/>
          </p:nvPicPr>
          <p:blipFill>
            <a:blip r:embed="rId2" cstate="print"/>
            <a:stretch>
              <a:fillRect/>
            </a:stretch>
          </p:blipFill>
          <p:spPr>
            <a:xfrm>
              <a:off x="894511" y="5237913"/>
              <a:ext cx="1152654" cy="1152654"/>
            </a:xfrm>
            <a:prstGeom prst="rect">
              <a:avLst/>
            </a:prstGeom>
          </p:spPr>
        </p:pic>
        <p:pic>
          <p:nvPicPr>
            <p:cNvPr id="12" name="Picture 11" descr="2.png"/>
            <p:cNvPicPr>
              <a:picLocks noChangeAspect="1"/>
            </p:cNvPicPr>
            <p:nvPr/>
          </p:nvPicPr>
          <p:blipFill>
            <a:blip r:embed="rId3" cstate="print"/>
            <a:stretch>
              <a:fillRect/>
            </a:stretch>
          </p:blipFill>
          <p:spPr>
            <a:xfrm>
              <a:off x="2035805" y="5237913"/>
              <a:ext cx="1149241" cy="1149241"/>
            </a:xfrm>
            <a:prstGeom prst="rect">
              <a:avLst/>
            </a:prstGeom>
          </p:spPr>
        </p:pic>
        <p:pic>
          <p:nvPicPr>
            <p:cNvPr id="13" name="Picture 12" descr="3.png"/>
            <p:cNvPicPr>
              <a:picLocks noChangeAspect="1"/>
            </p:cNvPicPr>
            <p:nvPr/>
          </p:nvPicPr>
          <p:blipFill>
            <a:blip r:embed="rId4" cstate="print"/>
            <a:stretch>
              <a:fillRect/>
            </a:stretch>
          </p:blipFill>
          <p:spPr>
            <a:xfrm>
              <a:off x="3173686" y="5251560"/>
              <a:ext cx="1149241" cy="1149241"/>
            </a:xfrm>
            <a:prstGeom prst="rect">
              <a:avLst/>
            </a:prstGeom>
          </p:spPr>
        </p:pic>
      </p:grpSp>
      <p:grpSp>
        <p:nvGrpSpPr>
          <p:cNvPr id="18" name="Group 17"/>
          <p:cNvGrpSpPr/>
          <p:nvPr/>
        </p:nvGrpSpPr>
        <p:grpSpPr>
          <a:xfrm>
            <a:off x="3668805" y="2618815"/>
            <a:ext cx="4450979" cy="1754326"/>
            <a:chOff x="1326775" y="2348753"/>
            <a:chExt cx="5934638" cy="2339101"/>
          </a:xfrm>
        </p:grpSpPr>
        <p:pic>
          <p:nvPicPr>
            <p:cNvPr id="14" name="Picture 13" descr="1.png"/>
            <p:cNvPicPr>
              <a:picLocks noChangeAspect="1"/>
            </p:cNvPicPr>
            <p:nvPr/>
          </p:nvPicPr>
          <p:blipFill>
            <a:blip r:embed="rId5" cstate="print"/>
            <a:srcRect l="58243" t="7287" r="3870" b="52238"/>
            <a:stretch>
              <a:fillRect/>
            </a:stretch>
          </p:blipFill>
          <p:spPr>
            <a:xfrm>
              <a:off x="4374777" y="2348753"/>
              <a:ext cx="2886636" cy="2312894"/>
            </a:xfrm>
            <a:prstGeom prst="rect">
              <a:avLst/>
            </a:prstGeom>
          </p:spPr>
        </p:pic>
        <p:sp>
          <p:nvSpPr>
            <p:cNvPr id="17" name="TextBox 16"/>
            <p:cNvSpPr txBox="1"/>
            <p:nvPr/>
          </p:nvSpPr>
          <p:spPr>
            <a:xfrm>
              <a:off x="1326775" y="2348753"/>
              <a:ext cx="2895601" cy="2339101"/>
            </a:xfrm>
            <a:prstGeom prst="rect">
              <a:avLst/>
            </a:prstGeom>
            <a:solidFill>
              <a:schemeClr val="bg1"/>
            </a:solidFill>
            <a:ln>
              <a:solidFill>
                <a:schemeClr val="tx1"/>
              </a:solidFill>
            </a:ln>
          </p:spPr>
          <p:txBody>
            <a:bodyPr wrap="square" rtlCol="0">
              <a:spAutoFit/>
            </a:bodyPr>
            <a:lstStyle/>
            <a:p>
              <a:pPr algn="ctr"/>
              <a:r>
                <a:rPr lang="en-GB" sz="1350" dirty="0"/>
                <a:t>We ignore the inherent uncertainty by forcing certainty on the uncertainty. </a:t>
              </a:r>
            </a:p>
            <a:p>
              <a:pPr algn="ctr"/>
              <a:r>
                <a:rPr lang="en-GB" sz="1350" dirty="0"/>
                <a:t>Instead we need to highlight the uncertainty and build the appropriate response.</a:t>
              </a:r>
            </a:p>
          </p:txBody>
        </p:sp>
      </p:grpSp>
      <p:grpSp>
        <p:nvGrpSpPr>
          <p:cNvPr id="21" name="Group 20"/>
          <p:cNvGrpSpPr/>
          <p:nvPr/>
        </p:nvGrpSpPr>
        <p:grpSpPr>
          <a:xfrm>
            <a:off x="3668806" y="2618809"/>
            <a:ext cx="4450976" cy="1775012"/>
            <a:chOff x="1335740" y="2348753"/>
            <a:chExt cx="5934635" cy="2366682"/>
          </a:xfrm>
        </p:grpSpPr>
        <p:pic>
          <p:nvPicPr>
            <p:cNvPr id="15" name="Picture 14" descr="2.png"/>
            <p:cNvPicPr>
              <a:picLocks noChangeAspect="1"/>
            </p:cNvPicPr>
            <p:nvPr/>
          </p:nvPicPr>
          <p:blipFill>
            <a:blip r:embed="rId6" cstate="print"/>
            <a:srcRect l="59766" t="6090" r="2465" b="57356"/>
            <a:stretch>
              <a:fillRect/>
            </a:stretch>
          </p:blipFill>
          <p:spPr>
            <a:xfrm>
              <a:off x="4320988" y="2348753"/>
              <a:ext cx="2949387" cy="2366682"/>
            </a:xfrm>
            <a:prstGeom prst="rect">
              <a:avLst/>
            </a:prstGeom>
          </p:spPr>
        </p:pic>
        <p:sp>
          <p:nvSpPr>
            <p:cNvPr id="20" name="TextBox 19"/>
            <p:cNvSpPr txBox="1"/>
            <p:nvPr/>
          </p:nvSpPr>
          <p:spPr>
            <a:xfrm>
              <a:off x="1335740" y="2348753"/>
              <a:ext cx="2895600" cy="2339101"/>
            </a:xfrm>
            <a:prstGeom prst="rect">
              <a:avLst/>
            </a:prstGeom>
            <a:solidFill>
              <a:schemeClr val="bg1"/>
            </a:solidFill>
            <a:ln>
              <a:solidFill>
                <a:schemeClr val="tx1"/>
              </a:solidFill>
            </a:ln>
          </p:spPr>
          <p:txBody>
            <a:bodyPr wrap="square" rtlCol="0">
              <a:spAutoFit/>
            </a:bodyPr>
            <a:lstStyle/>
            <a:p>
              <a:pPr algn="ctr"/>
              <a:endParaRPr lang="en-GB" sz="1350" dirty="0"/>
            </a:p>
            <a:p>
              <a:pPr algn="ctr"/>
              <a:br>
                <a:rPr lang="en-GB" sz="1350" dirty="0"/>
              </a:br>
              <a:r>
                <a:rPr lang="en-GB" sz="1350" dirty="0"/>
                <a:t>We accept unsatisfactory compromises within and between each link in the overall health system</a:t>
              </a:r>
              <a:br>
                <a:rPr lang="en-GB" sz="1350" dirty="0"/>
              </a:br>
              <a:endParaRPr lang="en-GB" sz="1350" dirty="0"/>
            </a:p>
            <a:p>
              <a:pPr algn="ctr"/>
              <a:endParaRPr lang="en-GB" sz="1350" dirty="0"/>
            </a:p>
          </p:txBody>
        </p:sp>
      </p:grpSp>
      <p:grpSp>
        <p:nvGrpSpPr>
          <p:cNvPr id="23" name="Group 22"/>
          <p:cNvGrpSpPr/>
          <p:nvPr/>
        </p:nvGrpSpPr>
        <p:grpSpPr>
          <a:xfrm>
            <a:off x="3668807" y="2612076"/>
            <a:ext cx="4457700" cy="1754840"/>
            <a:chOff x="1335741" y="2330825"/>
            <a:chExt cx="5943600" cy="2339787"/>
          </a:xfrm>
        </p:grpSpPr>
        <p:pic>
          <p:nvPicPr>
            <p:cNvPr id="16" name="Picture 15" descr="3.png"/>
            <p:cNvPicPr>
              <a:picLocks noChangeAspect="1"/>
            </p:cNvPicPr>
            <p:nvPr/>
          </p:nvPicPr>
          <p:blipFill>
            <a:blip r:embed="rId7" cstate="print"/>
            <a:srcRect l="59648" t="3405" r="2229" b="53453"/>
            <a:stretch>
              <a:fillRect/>
            </a:stretch>
          </p:blipFill>
          <p:spPr>
            <a:xfrm>
              <a:off x="4374777" y="2339789"/>
              <a:ext cx="2904564" cy="2330823"/>
            </a:xfrm>
            <a:prstGeom prst="rect">
              <a:avLst/>
            </a:prstGeom>
          </p:spPr>
        </p:pic>
        <p:sp>
          <p:nvSpPr>
            <p:cNvPr id="22" name="TextBox 21"/>
            <p:cNvSpPr txBox="1"/>
            <p:nvPr/>
          </p:nvSpPr>
          <p:spPr>
            <a:xfrm>
              <a:off x="1335741" y="2330825"/>
              <a:ext cx="2895600" cy="2339102"/>
            </a:xfrm>
            <a:prstGeom prst="rect">
              <a:avLst/>
            </a:prstGeom>
            <a:solidFill>
              <a:schemeClr val="bg1"/>
            </a:solidFill>
            <a:ln>
              <a:solidFill>
                <a:schemeClr val="tx1"/>
              </a:solidFill>
            </a:ln>
          </p:spPr>
          <p:txBody>
            <a:bodyPr wrap="square" rtlCol="0">
              <a:spAutoFit/>
            </a:bodyPr>
            <a:lstStyle/>
            <a:p>
              <a:pPr algn="ctr"/>
              <a:endParaRPr lang="en-GB" sz="1350" dirty="0"/>
            </a:p>
            <a:p>
              <a:pPr algn="ctr"/>
              <a:r>
                <a:rPr lang="en-GB" sz="1350" dirty="0"/>
                <a:t>We focus on the performance of each link in the health system rather than understanding how to manage the system as a whole</a:t>
              </a:r>
            </a:p>
            <a:p>
              <a:pPr algn="ctr"/>
              <a:endParaRPr lang="en-GB" sz="1350" dirty="0"/>
            </a:p>
          </p:txBody>
        </p:sp>
      </p:grpSp>
    </p:spTree>
    <p:extLst>
      <p:ext uri="{BB962C8B-B14F-4D97-AF65-F5344CB8AC3E}">
        <p14:creationId xmlns:p14="http://schemas.microsoft.com/office/powerpoint/2010/main" val="1403514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04716" y="209829"/>
            <a:ext cx="11707885" cy="408609"/>
          </a:xfrm>
        </p:spPr>
        <p:txBody>
          <a:bodyPr/>
          <a:lstStyle/>
          <a:p>
            <a:pPr algn="ctr"/>
            <a:endParaRPr lang="en-GB"/>
          </a:p>
        </p:txBody>
      </p:sp>
      <p:pic>
        <p:nvPicPr>
          <p:cNvPr id="3" name="Picture 2" descr="cloud.png"/>
          <p:cNvPicPr>
            <a:picLocks noChangeAspect="1"/>
          </p:cNvPicPr>
          <p:nvPr/>
        </p:nvPicPr>
        <p:blipFill>
          <a:blip r:embed="rId2" cstate="print"/>
          <a:stretch>
            <a:fillRect/>
          </a:stretch>
        </p:blipFill>
        <p:spPr>
          <a:xfrm>
            <a:off x="2782279" y="3563547"/>
            <a:ext cx="1838791" cy="1092274"/>
          </a:xfrm>
          <a:prstGeom prst="rect">
            <a:avLst/>
          </a:prstGeom>
          <a:ln>
            <a:solidFill>
              <a:schemeClr val="tx1">
                <a:lumMod val="60000"/>
                <a:lumOff val="40000"/>
              </a:schemeClr>
            </a:solidFill>
          </a:ln>
        </p:spPr>
      </p:pic>
      <p:pic>
        <p:nvPicPr>
          <p:cNvPr id="4" name="Picture 3" descr="blob diagram.png"/>
          <p:cNvPicPr>
            <a:picLocks noChangeAspect="1"/>
          </p:cNvPicPr>
          <p:nvPr/>
        </p:nvPicPr>
        <p:blipFill>
          <a:blip r:embed="rId3" cstate="print"/>
          <a:stretch>
            <a:fillRect/>
          </a:stretch>
        </p:blipFill>
        <p:spPr>
          <a:xfrm>
            <a:off x="2794001" y="2134796"/>
            <a:ext cx="1854201" cy="1104702"/>
          </a:xfrm>
          <a:prstGeom prst="rect">
            <a:avLst/>
          </a:prstGeom>
          <a:ln>
            <a:solidFill>
              <a:schemeClr val="tx1">
                <a:lumMod val="60000"/>
                <a:lumOff val="40000"/>
              </a:schemeClr>
            </a:solidFill>
          </a:ln>
        </p:spPr>
      </p:pic>
      <p:grpSp>
        <p:nvGrpSpPr>
          <p:cNvPr id="7" name="Group 13"/>
          <p:cNvGrpSpPr/>
          <p:nvPr/>
        </p:nvGrpSpPr>
        <p:grpSpPr>
          <a:xfrm>
            <a:off x="5180331" y="3050205"/>
            <a:ext cx="2025188" cy="686926"/>
            <a:chOff x="894511" y="5237913"/>
            <a:chExt cx="3428416" cy="1162888"/>
          </a:xfrm>
        </p:grpSpPr>
        <p:pic>
          <p:nvPicPr>
            <p:cNvPr id="8" name="Picture 7" descr="1.png"/>
            <p:cNvPicPr>
              <a:picLocks noChangeAspect="1"/>
            </p:cNvPicPr>
            <p:nvPr/>
          </p:nvPicPr>
          <p:blipFill>
            <a:blip r:embed="rId4" cstate="print"/>
            <a:stretch>
              <a:fillRect/>
            </a:stretch>
          </p:blipFill>
          <p:spPr>
            <a:xfrm>
              <a:off x="894511" y="5237913"/>
              <a:ext cx="1152654" cy="1152654"/>
            </a:xfrm>
            <a:prstGeom prst="rect">
              <a:avLst/>
            </a:prstGeom>
            <a:ln>
              <a:solidFill>
                <a:schemeClr val="tx1">
                  <a:lumMod val="60000"/>
                  <a:lumOff val="40000"/>
                </a:schemeClr>
              </a:solidFill>
            </a:ln>
          </p:spPr>
        </p:pic>
        <p:pic>
          <p:nvPicPr>
            <p:cNvPr id="9" name="Picture 8" descr="2.png"/>
            <p:cNvPicPr>
              <a:picLocks noChangeAspect="1"/>
            </p:cNvPicPr>
            <p:nvPr/>
          </p:nvPicPr>
          <p:blipFill>
            <a:blip r:embed="rId5" cstate="print"/>
            <a:stretch>
              <a:fillRect/>
            </a:stretch>
          </p:blipFill>
          <p:spPr>
            <a:xfrm>
              <a:off x="2035805" y="5237913"/>
              <a:ext cx="1149241" cy="1149241"/>
            </a:xfrm>
            <a:prstGeom prst="rect">
              <a:avLst/>
            </a:prstGeom>
            <a:ln>
              <a:solidFill>
                <a:schemeClr val="tx1">
                  <a:lumMod val="60000"/>
                  <a:lumOff val="40000"/>
                </a:schemeClr>
              </a:solidFill>
            </a:ln>
          </p:spPr>
        </p:pic>
        <p:pic>
          <p:nvPicPr>
            <p:cNvPr id="10" name="Picture 9" descr="3.png"/>
            <p:cNvPicPr>
              <a:picLocks noChangeAspect="1"/>
            </p:cNvPicPr>
            <p:nvPr/>
          </p:nvPicPr>
          <p:blipFill>
            <a:blip r:embed="rId6" cstate="print"/>
            <a:stretch>
              <a:fillRect/>
            </a:stretch>
          </p:blipFill>
          <p:spPr>
            <a:xfrm>
              <a:off x="3173686" y="5251560"/>
              <a:ext cx="1149241" cy="1149241"/>
            </a:xfrm>
            <a:prstGeom prst="rect">
              <a:avLst/>
            </a:prstGeom>
            <a:ln>
              <a:solidFill>
                <a:schemeClr val="tx1">
                  <a:lumMod val="60000"/>
                  <a:lumOff val="40000"/>
                </a:schemeClr>
              </a:solidFill>
            </a:ln>
          </p:spPr>
        </p:pic>
      </p:grpSp>
      <p:sp>
        <p:nvSpPr>
          <p:cNvPr id="11" name="Cross 10"/>
          <p:cNvSpPr/>
          <p:nvPr/>
        </p:nvSpPr>
        <p:spPr>
          <a:xfrm>
            <a:off x="3437659" y="3306042"/>
            <a:ext cx="233796" cy="225136"/>
          </a:xfrm>
          <a:prstGeom prst="plus">
            <a:avLst/>
          </a:prstGeom>
          <a:solidFill>
            <a:schemeClr val="tx1">
              <a:lumMod val="50000"/>
            </a:scheme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1"/>
          </a:p>
        </p:txBody>
      </p:sp>
      <p:sp>
        <p:nvSpPr>
          <p:cNvPr id="14" name="Cross 13"/>
          <p:cNvSpPr/>
          <p:nvPr/>
        </p:nvSpPr>
        <p:spPr>
          <a:xfrm>
            <a:off x="4711412" y="3258418"/>
            <a:ext cx="233796" cy="225136"/>
          </a:xfrm>
          <a:prstGeom prst="plus">
            <a:avLst/>
          </a:prstGeom>
          <a:solidFill>
            <a:schemeClr val="tx1">
              <a:lumMod val="50000"/>
            </a:scheme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1"/>
          </a:p>
        </p:txBody>
      </p:sp>
      <p:sp>
        <p:nvSpPr>
          <p:cNvPr id="15" name="Equal 14"/>
          <p:cNvSpPr/>
          <p:nvPr/>
        </p:nvSpPr>
        <p:spPr>
          <a:xfrm>
            <a:off x="7198807" y="3030684"/>
            <a:ext cx="906102" cy="614795"/>
          </a:xfrm>
          <a:prstGeom prst="mathEqual">
            <a:avLst/>
          </a:prstGeom>
          <a:solidFill>
            <a:schemeClr val="tx1">
              <a:lumMod val="50000"/>
            </a:scheme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1">
              <a:solidFill>
                <a:schemeClr val="tx1"/>
              </a:solidFill>
            </a:endParaRPr>
          </a:p>
        </p:txBody>
      </p:sp>
      <p:sp>
        <p:nvSpPr>
          <p:cNvPr id="16" name="TextBox 15"/>
          <p:cNvSpPr txBox="1"/>
          <p:nvPr/>
        </p:nvSpPr>
        <p:spPr>
          <a:xfrm>
            <a:off x="8174182" y="2199410"/>
            <a:ext cx="1047750" cy="2389116"/>
          </a:xfrm>
          <a:prstGeom prst="rect">
            <a:avLst/>
          </a:prstGeom>
          <a:noFill/>
          <a:ln>
            <a:solidFill>
              <a:schemeClr val="tx1"/>
            </a:solidFill>
          </a:ln>
        </p:spPr>
        <p:txBody>
          <a:bodyPr wrap="square" rtlCol="0">
            <a:spAutoFit/>
          </a:bodyPr>
          <a:lstStyle/>
          <a:p>
            <a:pPr algn="ctr"/>
            <a:r>
              <a:rPr lang="en-US" sz="14925" b="1" dirty="0"/>
              <a:t>?</a:t>
            </a:r>
          </a:p>
        </p:txBody>
      </p:sp>
    </p:spTree>
    <p:extLst>
      <p:ext uri="{BB962C8B-B14F-4D97-AF65-F5344CB8AC3E}">
        <p14:creationId xmlns:p14="http://schemas.microsoft.com/office/powerpoint/2010/main" val="1677584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1512383"/>
            <a:ext cx="8814930" cy="550374"/>
          </a:xfrm>
        </p:spPr>
        <p:txBody>
          <a:bodyPr>
            <a:noAutofit/>
          </a:bodyPr>
          <a:lstStyle/>
          <a:p>
            <a:r>
              <a:rPr lang="en-US" sz="2400" dirty="0" err="1"/>
              <a:t>Dr</a:t>
            </a:r>
            <a:r>
              <a:rPr lang="en-US" sz="2400" dirty="0"/>
              <a:t> </a:t>
            </a:r>
            <a:r>
              <a:rPr lang="en-US" sz="2400" dirty="0" err="1"/>
              <a:t>Goldratt’s</a:t>
            </a:r>
            <a:r>
              <a:rPr lang="en-US" sz="2400" dirty="0"/>
              <a:t> Theory of Constraints: the guiding principles used in measuring a seemingly complex system</a:t>
            </a:r>
          </a:p>
        </p:txBody>
      </p:sp>
      <p:sp>
        <p:nvSpPr>
          <p:cNvPr id="3" name="Content Placeholder 2"/>
          <p:cNvSpPr>
            <a:spLocks noGrp="1"/>
          </p:cNvSpPr>
          <p:nvPr>
            <p:ph idx="1"/>
          </p:nvPr>
        </p:nvSpPr>
        <p:spPr>
          <a:xfrm>
            <a:off x="1703513" y="2484752"/>
            <a:ext cx="8793940" cy="3144097"/>
          </a:xfrm>
        </p:spPr>
        <p:txBody>
          <a:bodyPr>
            <a:normAutofit fontScale="77500" lnSpcReduction="20000"/>
          </a:bodyPr>
          <a:lstStyle/>
          <a:p>
            <a:pPr>
              <a:lnSpc>
                <a:spcPct val="110000"/>
              </a:lnSpc>
            </a:pPr>
            <a:r>
              <a:rPr lang="en-US" dirty="0"/>
              <a:t>The data reflects what seems to be a very complex environment. </a:t>
            </a:r>
          </a:p>
          <a:p>
            <a:pPr>
              <a:lnSpc>
                <a:spcPct val="110000"/>
              </a:lnSpc>
            </a:pPr>
            <a:r>
              <a:rPr lang="en-GB" dirty="0"/>
              <a:t>If you look at the total number of points in the system this may be 100,000 or more.  </a:t>
            </a:r>
          </a:p>
          <a:p>
            <a:pPr>
              <a:lnSpc>
                <a:spcPct val="110000"/>
              </a:lnSpc>
            </a:pPr>
            <a:r>
              <a:rPr lang="en-GB" dirty="0"/>
              <a:t>If you look at the number of different points where, if you touch them, you will impact operating expenses then this is roughly 100.  </a:t>
            </a:r>
          </a:p>
          <a:p>
            <a:pPr>
              <a:lnSpc>
                <a:spcPct val="110000"/>
              </a:lnSpc>
            </a:pPr>
            <a:r>
              <a:rPr lang="en-GB" dirty="0"/>
              <a:t>There are few elements that dictate the performance of the whole system. The number of degrees of freedom is relatively small. This is what we call the constraints of the system. </a:t>
            </a:r>
          </a:p>
        </p:txBody>
      </p:sp>
      <p:sp>
        <p:nvSpPr>
          <p:cNvPr id="4" name="Text Placeholder 3"/>
          <p:cNvSpPr>
            <a:spLocks noGrp="1"/>
          </p:cNvSpPr>
          <p:nvPr>
            <p:ph type="body" sz="quarter" idx="11"/>
          </p:nvPr>
        </p:nvSpPr>
        <p:spPr>
          <a:xfrm>
            <a:off x="272956" y="220019"/>
            <a:ext cx="11550272" cy="421426"/>
          </a:xfrm>
        </p:spPr>
        <p:txBody>
          <a:bodyPr/>
          <a:lstStyle/>
          <a:p>
            <a:pPr algn="ctr"/>
            <a:endParaRPr lang="en-US"/>
          </a:p>
        </p:txBody>
      </p:sp>
    </p:spTree>
    <p:extLst>
      <p:ext uri="{BB962C8B-B14F-4D97-AF65-F5344CB8AC3E}">
        <p14:creationId xmlns:p14="http://schemas.microsoft.com/office/powerpoint/2010/main" val="109808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9308" y="161870"/>
            <a:ext cx="11591310" cy="408609"/>
          </a:xfrm>
        </p:spPr>
        <p:txBody>
          <a:bodyPr/>
          <a:lstStyle/>
          <a:p>
            <a:pPr algn="ctr"/>
            <a:r>
              <a:rPr lang="en-US" sz="2400" dirty="0"/>
              <a:t>The Theory of Constraints</a:t>
            </a:r>
          </a:p>
          <a:p>
            <a:pPr algn="ctr"/>
            <a:endParaRPr lang="en-US" sz="2400" dirty="0"/>
          </a:p>
        </p:txBody>
      </p:sp>
      <p:sp>
        <p:nvSpPr>
          <p:cNvPr id="104" name="TextBox 103"/>
          <p:cNvSpPr txBox="1"/>
          <p:nvPr/>
        </p:nvSpPr>
        <p:spPr>
          <a:xfrm>
            <a:off x="1879600" y="1215420"/>
            <a:ext cx="8369300" cy="1569660"/>
          </a:xfrm>
          <a:prstGeom prst="rect">
            <a:avLst/>
          </a:prstGeom>
          <a:ln>
            <a:noFill/>
          </a:ln>
          <a:effectLst/>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400" dirty="0">
                <a:solidFill>
                  <a:schemeClr val="tx1">
                    <a:lumMod val="50000"/>
                  </a:schemeClr>
                </a:solidFill>
              </a:rPr>
              <a:t>In goal-oriented systems of dependent activities each experiencing variation (such as health and social care) there will be, in fact, only a few places limiting the performance of the </a:t>
            </a:r>
            <a:r>
              <a:rPr lang="en-GB" sz="2400" i="1" dirty="0">
                <a:solidFill>
                  <a:schemeClr val="tx1">
                    <a:lumMod val="50000"/>
                  </a:schemeClr>
                </a:solidFill>
              </a:rPr>
              <a:t>entire</a:t>
            </a:r>
            <a:r>
              <a:rPr lang="en-GB" sz="2400" dirty="0">
                <a:solidFill>
                  <a:schemeClr val="tx1">
                    <a:lumMod val="50000"/>
                  </a:schemeClr>
                </a:solidFill>
              </a:rPr>
              <a:t> system: the system ‘constraints’.</a:t>
            </a:r>
          </a:p>
        </p:txBody>
      </p:sp>
      <p:sp>
        <p:nvSpPr>
          <p:cNvPr id="105" name="TextBox 104"/>
          <p:cNvSpPr txBox="1"/>
          <p:nvPr/>
        </p:nvSpPr>
        <p:spPr>
          <a:xfrm>
            <a:off x="1879600" y="3309710"/>
            <a:ext cx="8356600" cy="2554545"/>
          </a:xfrm>
          <a:prstGeom prst="rect">
            <a:avLst/>
          </a:prstGeom>
          <a:ln>
            <a:noFill/>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2000" dirty="0">
                <a:solidFill>
                  <a:schemeClr val="tx1">
                    <a:lumMod val="50000"/>
                  </a:schemeClr>
                </a:solidFill>
              </a:rPr>
              <a:t>The Five Focusing Steps</a:t>
            </a:r>
          </a:p>
          <a:p>
            <a:pPr algn="ctr"/>
            <a:endParaRPr lang="en-GB" sz="2000" dirty="0">
              <a:solidFill>
                <a:schemeClr val="tx1">
                  <a:lumMod val="50000"/>
                </a:schemeClr>
              </a:solidFill>
            </a:endParaRPr>
          </a:p>
          <a:p>
            <a:pPr marL="1168400" indent="-1168400"/>
            <a:r>
              <a:rPr lang="en-GB" sz="2000" dirty="0">
                <a:solidFill>
                  <a:schemeClr val="tx1">
                    <a:lumMod val="50000"/>
                  </a:schemeClr>
                </a:solidFill>
              </a:rPr>
              <a:t>Step 1: 	Identify the system’s constraint(s)</a:t>
            </a:r>
          </a:p>
          <a:p>
            <a:pPr marL="1168400" indent="-1168400"/>
            <a:r>
              <a:rPr lang="en-GB" sz="2000" dirty="0">
                <a:solidFill>
                  <a:schemeClr val="tx1">
                    <a:lumMod val="50000"/>
                  </a:schemeClr>
                </a:solidFill>
              </a:rPr>
              <a:t>Step 2: 	Decide how to exploit the system’s constraint(s)</a:t>
            </a:r>
          </a:p>
          <a:p>
            <a:pPr marL="1168400" indent="-1168400"/>
            <a:r>
              <a:rPr lang="en-GB" sz="2000" dirty="0">
                <a:solidFill>
                  <a:schemeClr val="tx1">
                    <a:lumMod val="50000"/>
                  </a:schemeClr>
                </a:solidFill>
              </a:rPr>
              <a:t>Step 3: 	Subordinate everything else to the above decision(s)</a:t>
            </a:r>
          </a:p>
          <a:p>
            <a:pPr marL="1168400" indent="-1168400"/>
            <a:r>
              <a:rPr lang="en-GB" sz="2000" dirty="0">
                <a:solidFill>
                  <a:schemeClr val="tx1">
                    <a:lumMod val="50000"/>
                  </a:schemeClr>
                </a:solidFill>
              </a:rPr>
              <a:t>Step 4: 	Elevate the system’s constraint(s)</a:t>
            </a:r>
          </a:p>
          <a:p>
            <a:pPr marL="1168400" indent="-1168400"/>
            <a:r>
              <a:rPr lang="en-GB" sz="2000" dirty="0">
                <a:solidFill>
                  <a:schemeClr val="tx1">
                    <a:lumMod val="50000"/>
                  </a:schemeClr>
                </a:solidFill>
              </a:rPr>
              <a:t>Step 5: 	Go back to Step 1. </a:t>
            </a:r>
            <a:br>
              <a:rPr lang="en-GB" sz="2000" dirty="0">
                <a:solidFill>
                  <a:schemeClr val="tx1">
                    <a:lumMod val="50000"/>
                  </a:schemeClr>
                </a:solidFill>
              </a:rPr>
            </a:br>
            <a:r>
              <a:rPr lang="en-GB" sz="2000" dirty="0">
                <a:solidFill>
                  <a:schemeClr val="tx1">
                    <a:lumMod val="50000"/>
                  </a:schemeClr>
                </a:solidFill>
              </a:rPr>
              <a:t>Warning: do not allow inertia to cause a system’s constraint.</a:t>
            </a:r>
          </a:p>
        </p:txBody>
      </p:sp>
    </p:spTree>
    <p:extLst>
      <p:ext uri="{BB962C8B-B14F-4D97-AF65-F5344CB8AC3E}">
        <p14:creationId xmlns:p14="http://schemas.microsoft.com/office/powerpoint/2010/main" val="86491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1350691"/>
            <a:ext cx="9144000" cy="4196866"/>
          </a:xfrm>
          <a:prstGeom prst="rect">
            <a:avLst/>
          </a:prstGeom>
        </p:spPr>
      </p:pic>
      <p:sp>
        <p:nvSpPr>
          <p:cNvPr id="3" name="Text Placeholder 1"/>
          <p:cNvSpPr txBox="1">
            <a:spLocks/>
          </p:cNvSpPr>
          <p:nvPr/>
        </p:nvSpPr>
        <p:spPr>
          <a:xfrm>
            <a:off x="382139" y="203386"/>
            <a:ext cx="11319252" cy="38346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accent1"/>
                </a:solidFill>
              </a:rPr>
              <a:t>What does the network look like in reality?</a:t>
            </a:r>
          </a:p>
        </p:txBody>
      </p:sp>
      <p:sp>
        <p:nvSpPr>
          <p:cNvPr id="2" name="TextBox 1"/>
          <p:cNvSpPr txBox="1"/>
          <p:nvPr/>
        </p:nvSpPr>
        <p:spPr>
          <a:xfrm>
            <a:off x="3731941" y="2301592"/>
            <a:ext cx="4608242" cy="2098660"/>
          </a:xfrm>
          <a:prstGeom prst="roundRect">
            <a:avLst/>
          </a:prstGeom>
          <a:solidFill>
            <a:schemeClr val="bg1"/>
          </a:solidFill>
        </p:spPr>
        <p:txBody>
          <a:bodyPr wrap="square" rtlCol="0" anchor="ctr">
            <a:spAutoFit/>
          </a:bodyPr>
          <a:lstStyle/>
          <a:p>
            <a:pPr algn="ctr">
              <a:lnSpc>
                <a:spcPct val="110000"/>
              </a:lnSpc>
            </a:pPr>
            <a:r>
              <a:rPr lang="en-US" dirty="0"/>
              <a:t>In a healthcare environment the </a:t>
            </a:r>
            <a:r>
              <a:rPr lang="en-US" i="1" dirty="0"/>
              <a:t>time</a:t>
            </a:r>
            <a:r>
              <a:rPr lang="en-US" dirty="0"/>
              <a:t> taken for a patient to go through the environment is affected by these degrees of freedom or constraints.</a:t>
            </a:r>
          </a:p>
          <a:p>
            <a:pPr algn="ctr">
              <a:lnSpc>
                <a:spcPct val="110000"/>
              </a:lnSpc>
            </a:pPr>
            <a:r>
              <a:rPr lang="en-US" dirty="0"/>
              <a:t> For this reason we use </a:t>
            </a:r>
            <a:r>
              <a:rPr lang="en-US" i="1" dirty="0"/>
              <a:t>time</a:t>
            </a:r>
            <a:r>
              <a:rPr lang="en-US" dirty="0"/>
              <a:t> as the basis of our analysis.</a:t>
            </a:r>
          </a:p>
        </p:txBody>
      </p:sp>
    </p:spTree>
    <p:extLst>
      <p:ext uri="{BB962C8B-B14F-4D97-AF65-F5344CB8AC3E}">
        <p14:creationId xmlns:p14="http://schemas.microsoft.com/office/powerpoint/2010/main" val="67475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306" y="885687"/>
            <a:ext cx="8814930" cy="733832"/>
          </a:xfrm>
        </p:spPr>
        <p:txBody>
          <a:bodyPr/>
          <a:lstStyle/>
          <a:p>
            <a:r>
              <a:rPr lang="en-GB" dirty="0"/>
              <a:t>The four critical patient flow questions</a:t>
            </a:r>
          </a:p>
        </p:txBody>
      </p:sp>
      <p:sp>
        <p:nvSpPr>
          <p:cNvPr id="3" name="Text Placeholder 2"/>
          <p:cNvSpPr>
            <a:spLocks noGrp="1"/>
          </p:cNvSpPr>
          <p:nvPr>
            <p:ph type="body" sz="quarter" idx="11"/>
          </p:nvPr>
        </p:nvSpPr>
        <p:spPr>
          <a:xfrm>
            <a:off x="245661" y="209827"/>
            <a:ext cx="11666940" cy="408609"/>
          </a:xfrm>
        </p:spPr>
        <p:txBody>
          <a:bodyPr/>
          <a:lstStyle/>
          <a:p>
            <a:pPr algn="ctr"/>
            <a:r>
              <a:rPr lang="en-GB" dirty="0"/>
              <a:t>Applying Theory of Constraints in health and social care</a:t>
            </a:r>
          </a:p>
        </p:txBody>
      </p:sp>
      <p:sp>
        <p:nvSpPr>
          <p:cNvPr id="4" name="Rectangle 3"/>
          <p:cNvSpPr/>
          <p:nvPr/>
        </p:nvSpPr>
        <p:spPr>
          <a:xfrm>
            <a:off x="1531586" y="2391738"/>
            <a:ext cx="9457898" cy="2862322"/>
          </a:xfrm>
          <a:prstGeom prst="rect">
            <a:avLst/>
          </a:prstGeom>
        </p:spPr>
        <p:txBody>
          <a:bodyPr wrap="square">
            <a:spAutoFit/>
          </a:bodyPr>
          <a:lstStyle/>
          <a:p>
            <a:r>
              <a:rPr lang="en-GB" sz="2000" dirty="0"/>
              <a:t>Of all the things I could improve, which one should I improve first? (Identify)</a:t>
            </a:r>
          </a:p>
          <a:p>
            <a:endParaRPr lang="en-GB" sz="2000" dirty="0"/>
          </a:p>
          <a:p>
            <a:r>
              <a:rPr lang="en-GB" sz="2000" dirty="0"/>
              <a:t>Of all the patients I could work on next, which one should I work on next? (Exploit)</a:t>
            </a:r>
          </a:p>
          <a:p>
            <a:endParaRPr lang="en-GB" sz="2000" dirty="0"/>
          </a:p>
          <a:p>
            <a:r>
              <a:rPr lang="en-GB" sz="2000" dirty="0"/>
              <a:t>What capacity is actually needed and where by time of day and day of the week now and into the future? (Subordinate)</a:t>
            </a:r>
          </a:p>
          <a:p>
            <a:endParaRPr lang="en-GB" sz="2000" dirty="0"/>
          </a:p>
          <a:p>
            <a:r>
              <a:rPr lang="en-GB" sz="2000" dirty="0"/>
              <a:t>What is the impact on quality, safety, timeliness and affordability of care under various ‘</a:t>
            </a:r>
            <a:r>
              <a:rPr lang="en-GB" sz="2000" i="1" dirty="0"/>
              <a:t>What if</a:t>
            </a:r>
            <a:r>
              <a:rPr lang="en-GB" sz="2000" dirty="0"/>
              <a:t>’ scenarios? (Elevate)</a:t>
            </a:r>
            <a:endParaRPr lang="en-GB" dirty="0"/>
          </a:p>
        </p:txBody>
      </p:sp>
    </p:spTree>
    <p:extLst>
      <p:ext uri="{BB962C8B-B14F-4D97-AF65-F5344CB8AC3E}">
        <p14:creationId xmlns:p14="http://schemas.microsoft.com/office/powerpoint/2010/main" val="204830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Righ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Right)">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9307" y="170617"/>
            <a:ext cx="11483380" cy="408609"/>
          </a:xfrm>
        </p:spPr>
        <p:txBody>
          <a:bodyPr/>
          <a:lstStyle/>
          <a:p>
            <a:pPr algn="ctr"/>
            <a:endParaRPr lang="en-US" sz="1800" dirty="0"/>
          </a:p>
        </p:txBody>
      </p:sp>
      <p:sp>
        <p:nvSpPr>
          <p:cNvPr id="3" name="TextBox 2"/>
          <p:cNvSpPr txBox="1"/>
          <p:nvPr/>
        </p:nvSpPr>
        <p:spPr>
          <a:xfrm>
            <a:off x="3665621" y="4848880"/>
            <a:ext cx="1658739" cy="738664"/>
          </a:xfrm>
          <a:prstGeom prst="rect">
            <a:avLst/>
          </a:prstGeom>
          <a:noFill/>
          <a:ln>
            <a:noFill/>
          </a:ln>
        </p:spPr>
        <p:txBody>
          <a:bodyPr wrap="square" rtlCol="0">
            <a:spAutoFit/>
          </a:bodyPr>
          <a:lstStyle/>
          <a:p>
            <a:pPr algn="ctr"/>
            <a:r>
              <a:rPr lang="en-US" sz="1400" dirty="0"/>
              <a:t>Multidisciplinary team meeting (MDT)</a:t>
            </a:r>
          </a:p>
        </p:txBody>
      </p:sp>
      <p:grpSp>
        <p:nvGrpSpPr>
          <p:cNvPr id="4" name="Group 113"/>
          <p:cNvGrpSpPr/>
          <p:nvPr/>
        </p:nvGrpSpPr>
        <p:grpSpPr>
          <a:xfrm>
            <a:off x="3778618" y="1250935"/>
            <a:ext cx="5257493" cy="492235"/>
            <a:chOff x="2254617" y="1250934"/>
            <a:chExt cx="5257493" cy="492235"/>
          </a:xfrm>
        </p:grpSpPr>
        <p:cxnSp>
          <p:nvCxnSpPr>
            <p:cNvPr id="5" name="Straight Arrow Connector 4"/>
            <p:cNvCxnSpPr/>
            <p:nvPr/>
          </p:nvCxnSpPr>
          <p:spPr>
            <a:xfrm>
              <a:off x="2254617" y="1625033"/>
              <a:ext cx="5257493" cy="0"/>
            </a:xfrm>
            <a:prstGeom prst="straightConnector1">
              <a:avLst/>
            </a:prstGeom>
            <a:ln w="28575" cmpd="sng">
              <a:solidFill>
                <a:schemeClr val="tx1">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254617" y="1506898"/>
              <a:ext cx="0" cy="236271"/>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502264" y="1506898"/>
              <a:ext cx="0" cy="236271"/>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022561" y="1250934"/>
              <a:ext cx="3751133" cy="307777"/>
            </a:xfrm>
            <a:prstGeom prst="rect">
              <a:avLst/>
            </a:prstGeom>
            <a:noFill/>
            <a:ln>
              <a:noFill/>
            </a:ln>
          </p:spPr>
          <p:txBody>
            <a:bodyPr wrap="square" rtlCol="0">
              <a:spAutoFit/>
            </a:bodyPr>
            <a:lstStyle/>
            <a:p>
              <a:pPr algn="ctr"/>
              <a:r>
                <a:rPr lang="en-US" sz="1400"/>
                <a:t>Patient X’s clinical recovery period</a:t>
              </a:r>
            </a:p>
          </p:txBody>
        </p:sp>
      </p:grpSp>
      <p:grpSp>
        <p:nvGrpSpPr>
          <p:cNvPr id="9" name="Group 110"/>
          <p:cNvGrpSpPr/>
          <p:nvPr/>
        </p:nvGrpSpPr>
        <p:grpSpPr>
          <a:xfrm>
            <a:off x="2072203" y="2541920"/>
            <a:ext cx="1130398" cy="1874478"/>
            <a:chOff x="548203" y="2541920"/>
            <a:chExt cx="1130398" cy="1874478"/>
          </a:xfrm>
        </p:grpSpPr>
        <p:grpSp>
          <p:nvGrpSpPr>
            <p:cNvPr id="10" name="Group 45"/>
            <p:cNvGrpSpPr/>
            <p:nvPr/>
          </p:nvGrpSpPr>
          <p:grpSpPr>
            <a:xfrm>
              <a:off x="795471" y="2541920"/>
              <a:ext cx="635863" cy="1382985"/>
              <a:chOff x="787639" y="2581199"/>
              <a:chExt cx="649803" cy="1413303"/>
            </a:xfrm>
          </p:grpSpPr>
          <p:sp>
            <p:nvSpPr>
              <p:cNvPr id="12" name="Oval 11"/>
              <p:cNvSpPr/>
              <p:nvPr/>
            </p:nvSpPr>
            <p:spPr>
              <a:xfrm>
                <a:off x="915631" y="2581199"/>
                <a:ext cx="354437" cy="354437"/>
              </a:xfrm>
              <a:prstGeom prst="ellips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 name="Straight Connector 12"/>
              <p:cNvCxnSpPr/>
              <p:nvPr/>
            </p:nvCxnSpPr>
            <p:spPr>
              <a:xfrm>
                <a:off x="1097885" y="2935455"/>
                <a:ext cx="14656" cy="549536"/>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848152" y="3473033"/>
                <a:ext cx="264389" cy="521469"/>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87639" y="3170648"/>
                <a:ext cx="649803" cy="0"/>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110416" y="3462840"/>
                <a:ext cx="264389" cy="521469"/>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1001962" y="2693763"/>
                <a:ext cx="45719" cy="45719"/>
              </a:xfrm>
              <a:prstGeom prst="ellipse">
                <a:avLst/>
              </a:prstGeom>
              <a:ln w="19050">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Oval 17"/>
              <p:cNvSpPr/>
              <p:nvPr/>
            </p:nvSpPr>
            <p:spPr>
              <a:xfrm>
                <a:off x="1154362" y="2693763"/>
                <a:ext cx="45719" cy="45719"/>
              </a:xfrm>
              <a:prstGeom prst="ellipse">
                <a:avLst/>
              </a:prstGeom>
              <a:ln w="19050">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 name="TextBox 10"/>
            <p:cNvSpPr txBox="1"/>
            <p:nvPr/>
          </p:nvSpPr>
          <p:spPr>
            <a:xfrm>
              <a:off x="548203" y="4108621"/>
              <a:ext cx="1130398" cy="307777"/>
            </a:xfrm>
            <a:prstGeom prst="rect">
              <a:avLst/>
            </a:prstGeom>
            <a:noFill/>
            <a:ln>
              <a:noFill/>
            </a:ln>
          </p:spPr>
          <p:txBody>
            <a:bodyPr wrap="square" rtlCol="0">
              <a:spAutoFit/>
            </a:bodyPr>
            <a:lstStyle/>
            <a:p>
              <a:pPr algn="ctr"/>
              <a:r>
                <a:rPr lang="en-US" sz="1400"/>
                <a:t>Patient X</a:t>
              </a:r>
            </a:p>
          </p:txBody>
        </p:sp>
      </p:grpSp>
      <p:grpSp>
        <p:nvGrpSpPr>
          <p:cNvPr id="20" name="Group 11"/>
          <p:cNvGrpSpPr/>
          <p:nvPr/>
        </p:nvGrpSpPr>
        <p:grpSpPr>
          <a:xfrm>
            <a:off x="6313374" y="2780265"/>
            <a:ext cx="4047233" cy="1824432"/>
            <a:chOff x="4789373" y="2780265"/>
            <a:chExt cx="4047233" cy="1824432"/>
          </a:xfrm>
        </p:grpSpPr>
        <p:grpSp>
          <p:nvGrpSpPr>
            <p:cNvPr id="21" name="Group 10"/>
            <p:cNvGrpSpPr/>
            <p:nvPr/>
          </p:nvGrpSpPr>
          <p:grpSpPr>
            <a:xfrm>
              <a:off x="4789373" y="2780265"/>
              <a:ext cx="2686407" cy="1824432"/>
              <a:chOff x="4789373" y="2780265"/>
              <a:chExt cx="2686407" cy="1824432"/>
            </a:xfrm>
          </p:grpSpPr>
          <p:sp>
            <p:nvSpPr>
              <p:cNvPr id="23" name="Rectangle 22"/>
              <p:cNvSpPr/>
              <p:nvPr/>
            </p:nvSpPr>
            <p:spPr>
              <a:xfrm>
                <a:off x="4789373" y="2780265"/>
                <a:ext cx="900000" cy="1824432"/>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ectangle 23"/>
              <p:cNvSpPr/>
              <p:nvPr/>
            </p:nvSpPr>
            <p:spPr>
              <a:xfrm>
                <a:off x="5678453" y="2780265"/>
                <a:ext cx="900000" cy="1824432"/>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Rectangle 24"/>
              <p:cNvSpPr/>
              <p:nvPr/>
            </p:nvSpPr>
            <p:spPr>
              <a:xfrm>
                <a:off x="6575780" y="2780265"/>
                <a:ext cx="900000" cy="1824432"/>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2" name="Rectangle 21"/>
            <p:cNvSpPr/>
            <p:nvPr/>
          </p:nvSpPr>
          <p:spPr>
            <a:xfrm>
              <a:off x="7526353" y="2780265"/>
              <a:ext cx="1310253" cy="1824432"/>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6" name="Rectangle 25"/>
          <p:cNvSpPr/>
          <p:nvPr/>
        </p:nvSpPr>
        <p:spPr>
          <a:xfrm>
            <a:off x="8099780" y="2780265"/>
            <a:ext cx="900000" cy="1824432"/>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7" name="Group 114"/>
          <p:cNvGrpSpPr/>
          <p:nvPr/>
        </p:nvGrpSpPr>
        <p:grpSpPr>
          <a:xfrm>
            <a:off x="7950185" y="2006395"/>
            <a:ext cx="2162032" cy="2932500"/>
            <a:chOff x="6426185" y="2006395"/>
            <a:chExt cx="2162032" cy="2932500"/>
          </a:xfrm>
        </p:grpSpPr>
        <p:sp>
          <p:nvSpPr>
            <p:cNvPr id="28" name="TextBox 27"/>
            <p:cNvSpPr txBox="1"/>
            <p:nvPr/>
          </p:nvSpPr>
          <p:spPr>
            <a:xfrm>
              <a:off x="6426185" y="2006395"/>
              <a:ext cx="2162032" cy="523220"/>
            </a:xfrm>
            <a:prstGeom prst="rect">
              <a:avLst/>
            </a:prstGeom>
            <a:noFill/>
            <a:ln>
              <a:noFill/>
            </a:ln>
          </p:spPr>
          <p:txBody>
            <a:bodyPr wrap="square" rtlCol="0">
              <a:spAutoFit/>
            </a:bodyPr>
            <a:lstStyle/>
            <a:p>
              <a:pPr algn="ctr"/>
              <a:r>
                <a:rPr lang="en-US" sz="1400"/>
                <a:t>Clinically based planned discharge date (PDD)</a:t>
              </a:r>
            </a:p>
          </p:txBody>
        </p:sp>
        <p:cxnSp>
          <p:nvCxnSpPr>
            <p:cNvPr id="29" name="Straight Connector 28"/>
            <p:cNvCxnSpPr/>
            <p:nvPr/>
          </p:nvCxnSpPr>
          <p:spPr>
            <a:xfrm flipH="1">
              <a:off x="7499916" y="2556506"/>
              <a:ext cx="2348" cy="2382389"/>
            </a:xfrm>
            <a:prstGeom prst="line">
              <a:avLst/>
            </a:prstGeom>
            <a:ln w="28575"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30" name="Rectangle 29"/>
          <p:cNvSpPr/>
          <p:nvPr/>
        </p:nvSpPr>
        <p:spPr>
          <a:xfrm>
            <a:off x="1972201" y="2314298"/>
            <a:ext cx="1330402" cy="2288100"/>
          </a:xfrm>
          <a:prstGeom prst="rect">
            <a:avLst/>
          </a:prstGeom>
          <a:ln w="57150" cmpd="sng">
            <a:solidFill>
              <a:srgbClr val="F9505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1" name="Group 92"/>
          <p:cNvGrpSpPr/>
          <p:nvPr/>
        </p:nvGrpSpPr>
        <p:grpSpPr>
          <a:xfrm>
            <a:off x="4640137" y="2545014"/>
            <a:ext cx="1093678" cy="476721"/>
            <a:chOff x="3116137" y="3190844"/>
            <a:chExt cx="1093678" cy="476721"/>
          </a:xfrm>
        </p:grpSpPr>
        <p:cxnSp>
          <p:nvCxnSpPr>
            <p:cNvPr id="32" name="Straight Arrow Connector 31"/>
            <p:cNvCxnSpPr/>
            <p:nvPr/>
          </p:nvCxnSpPr>
          <p:spPr>
            <a:xfrm>
              <a:off x="3229320" y="3549429"/>
              <a:ext cx="866404" cy="0"/>
            </a:xfrm>
            <a:prstGeom prst="straightConnector1">
              <a:avLst/>
            </a:prstGeom>
            <a:ln w="57150"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3229320" y="3431294"/>
              <a:ext cx="0" cy="236271"/>
            </a:xfrm>
            <a:prstGeom prst="line">
              <a:avLst/>
            </a:prstGeom>
            <a:ln w="57150"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105568" y="3431294"/>
              <a:ext cx="0" cy="236271"/>
            </a:xfrm>
            <a:prstGeom prst="line">
              <a:avLst/>
            </a:prstGeom>
            <a:ln w="57150"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116137" y="3190844"/>
              <a:ext cx="1093678" cy="307777"/>
            </a:xfrm>
            <a:prstGeom prst="rect">
              <a:avLst/>
            </a:prstGeom>
            <a:noFill/>
            <a:ln>
              <a:noFill/>
            </a:ln>
          </p:spPr>
          <p:txBody>
            <a:bodyPr wrap="square" rtlCol="0">
              <a:spAutoFit/>
            </a:bodyPr>
            <a:lstStyle/>
            <a:p>
              <a:pPr algn="ctr"/>
              <a:r>
                <a:rPr lang="en-US" sz="1400"/>
                <a:t>Task 1</a:t>
              </a:r>
            </a:p>
          </p:txBody>
        </p:sp>
      </p:grpSp>
      <p:grpSp>
        <p:nvGrpSpPr>
          <p:cNvPr id="36" name="Group 93"/>
          <p:cNvGrpSpPr/>
          <p:nvPr/>
        </p:nvGrpSpPr>
        <p:grpSpPr>
          <a:xfrm>
            <a:off x="5993854" y="2961317"/>
            <a:ext cx="2697664" cy="505290"/>
            <a:chOff x="4469854" y="3515708"/>
            <a:chExt cx="2697664" cy="505290"/>
          </a:xfrm>
        </p:grpSpPr>
        <p:cxnSp>
          <p:nvCxnSpPr>
            <p:cNvPr id="37" name="Straight Arrow Connector 36"/>
            <p:cNvCxnSpPr/>
            <p:nvPr/>
          </p:nvCxnSpPr>
          <p:spPr>
            <a:xfrm>
              <a:off x="4469854" y="3874293"/>
              <a:ext cx="2687821" cy="0"/>
            </a:xfrm>
            <a:prstGeom prst="straightConnector1">
              <a:avLst/>
            </a:prstGeom>
            <a:ln w="10160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7164483" y="3732323"/>
              <a:ext cx="0" cy="288675"/>
            </a:xfrm>
            <a:prstGeom prst="line">
              <a:avLst/>
            </a:prstGeom>
            <a:ln w="1016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cxnSpLocks/>
            </p:cNvCxnSpPr>
            <p:nvPr/>
          </p:nvCxnSpPr>
          <p:spPr>
            <a:xfrm>
              <a:off x="4479697" y="3874293"/>
              <a:ext cx="2687821" cy="0"/>
            </a:xfrm>
            <a:prstGeom prst="straightConnector1">
              <a:avLst/>
            </a:prstGeom>
            <a:ln w="57150"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4479697" y="3756158"/>
              <a:ext cx="0" cy="236271"/>
            </a:xfrm>
            <a:prstGeom prst="line">
              <a:avLst/>
            </a:prstGeom>
            <a:ln w="571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167516" y="3756158"/>
              <a:ext cx="0" cy="236271"/>
            </a:xfrm>
            <a:prstGeom prst="line">
              <a:avLst/>
            </a:prstGeom>
            <a:ln w="57150" cmpd="sng">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4573259" y="3515708"/>
              <a:ext cx="1093678" cy="307777"/>
            </a:xfrm>
            <a:prstGeom prst="rect">
              <a:avLst/>
            </a:prstGeom>
            <a:noFill/>
            <a:ln>
              <a:noFill/>
            </a:ln>
          </p:spPr>
          <p:txBody>
            <a:bodyPr wrap="square" rtlCol="0">
              <a:spAutoFit/>
            </a:bodyPr>
            <a:lstStyle/>
            <a:p>
              <a:pPr algn="ctr"/>
              <a:r>
                <a:rPr lang="en-US" sz="1400"/>
                <a:t>Task 2</a:t>
              </a:r>
            </a:p>
          </p:txBody>
        </p:sp>
      </p:grpSp>
      <p:grpSp>
        <p:nvGrpSpPr>
          <p:cNvPr id="43" name="Group 94"/>
          <p:cNvGrpSpPr/>
          <p:nvPr/>
        </p:nvGrpSpPr>
        <p:grpSpPr>
          <a:xfrm>
            <a:off x="5240712" y="3463391"/>
            <a:ext cx="2485946" cy="496905"/>
            <a:chOff x="3716712" y="4017781"/>
            <a:chExt cx="2485946" cy="496905"/>
          </a:xfrm>
        </p:grpSpPr>
        <p:cxnSp>
          <p:nvCxnSpPr>
            <p:cNvPr id="44" name="Straight Arrow Connector 43"/>
            <p:cNvCxnSpPr/>
            <p:nvPr/>
          </p:nvCxnSpPr>
          <p:spPr>
            <a:xfrm>
              <a:off x="4269612" y="4367981"/>
              <a:ext cx="1927910" cy="0"/>
            </a:xfrm>
            <a:prstGeom prst="straightConnector1">
              <a:avLst/>
            </a:prstGeom>
            <a:ln w="10160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200925" y="4226011"/>
              <a:ext cx="0" cy="288675"/>
            </a:xfrm>
            <a:prstGeom prst="line">
              <a:avLst/>
            </a:prstGeom>
            <a:ln w="1016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829895" y="4366521"/>
              <a:ext cx="2362919" cy="0"/>
            </a:xfrm>
            <a:prstGeom prst="straightConnector1">
              <a:avLst/>
            </a:prstGeom>
            <a:ln w="57150"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829895" y="4248386"/>
              <a:ext cx="0" cy="236271"/>
            </a:xfrm>
            <a:prstGeom prst="line">
              <a:avLst/>
            </a:prstGeom>
            <a:ln w="57150"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202658" y="4248386"/>
              <a:ext cx="0" cy="236271"/>
            </a:xfrm>
            <a:prstGeom prst="line">
              <a:avLst/>
            </a:prstGeom>
            <a:ln w="57150"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3716712" y="4017781"/>
              <a:ext cx="1093678" cy="307777"/>
            </a:xfrm>
            <a:prstGeom prst="rect">
              <a:avLst/>
            </a:prstGeom>
            <a:noFill/>
            <a:ln>
              <a:noFill/>
            </a:ln>
          </p:spPr>
          <p:txBody>
            <a:bodyPr wrap="square" rtlCol="0">
              <a:spAutoFit/>
            </a:bodyPr>
            <a:lstStyle/>
            <a:p>
              <a:pPr algn="ctr"/>
              <a:r>
                <a:rPr lang="en-US" sz="1400"/>
                <a:t>Task 3</a:t>
              </a:r>
            </a:p>
          </p:txBody>
        </p:sp>
      </p:grpSp>
      <p:grpSp>
        <p:nvGrpSpPr>
          <p:cNvPr id="50" name="Group 95"/>
          <p:cNvGrpSpPr/>
          <p:nvPr/>
        </p:nvGrpSpPr>
        <p:grpSpPr>
          <a:xfrm>
            <a:off x="4630994" y="3995002"/>
            <a:ext cx="1093678" cy="486566"/>
            <a:chOff x="3106994" y="4549393"/>
            <a:chExt cx="1093678" cy="486566"/>
          </a:xfrm>
        </p:grpSpPr>
        <p:cxnSp>
          <p:nvCxnSpPr>
            <p:cNvPr id="51" name="Straight Arrow Connector 50"/>
            <p:cNvCxnSpPr/>
            <p:nvPr/>
          </p:nvCxnSpPr>
          <p:spPr>
            <a:xfrm>
              <a:off x="3337615" y="4917823"/>
              <a:ext cx="610422" cy="0"/>
            </a:xfrm>
            <a:prstGeom prst="straightConnector1">
              <a:avLst/>
            </a:prstGeom>
            <a:ln w="57150" cmpd="sng">
              <a:solidFill>
                <a:srgbClr val="772AE6"/>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3337615" y="4799688"/>
              <a:ext cx="0" cy="236271"/>
            </a:xfrm>
            <a:prstGeom prst="line">
              <a:avLst/>
            </a:prstGeom>
            <a:ln w="57150" cmpd="sng">
              <a:solidFill>
                <a:srgbClr val="772AE6"/>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3957881" y="4799688"/>
              <a:ext cx="0" cy="236271"/>
            </a:xfrm>
            <a:prstGeom prst="line">
              <a:avLst/>
            </a:prstGeom>
            <a:ln w="57150" cmpd="sng">
              <a:solidFill>
                <a:srgbClr val="772AE6"/>
              </a:solidFill>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3106994" y="4549393"/>
              <a:ext cx="1093678" cy="307777"/>
            </a:xfrm>
            <a:prstGeom prst="rect">
              <a:avLst/>
            </a:prstGeom>
            <a:noFill/>
            <a:ln>
              <a:noFill/>
            </a:ln>
          </p:spPr>
          <p:txBody>
            <a:bodyPr wrap="square" rtlCol="0">
              <a:spAutoFit/>
            </a:bodyPr>
            <a:lstStyle/>
            <a:p>
              <a:pPr algn="ctr"/>
              <a:r>
                <a:rPr lang="en-US" sz="1400"/>
                <a:t>Task 4</a:t>
              </a:r>
            </a:p>
          </p:txBody>
        </p:sp>
      </p:grpSp>
      <p:grpSp>
        <p:nvGrpSpPr>
          <p:cNvPr id="55" name="Group 111"/>
          <p:cNvGrpSpPr/>
          <p:nvPr/>
        </p:nvGrpSpPr>
        <p:grpSpPr>
          <a:xfrm>
            <a:off x="3232231" y="2006395"/>
            <a:ext cx="7126060" cy="2617478"/>
            <a:chOff x="1708231" y="2006395"/>
            <a:chExt cx="7126060" cy="2617478"/>
          </a:xfrm>
        </p:grpSpPr>
        <p:cxnSp>
          <p:nvCxnSpPr>
            <p:cNvPr id="56" name="Straight Connector 55"/>
            <p:cNvCxnSpPr/>
            <p:nvPr/>
          </p:nvCxnSpPr>
          <p:spPr>
            <a:xfrm>
              <a:off x="2254617" y="2526971"/>
              <a:ext cx="0" cy="2096902"/>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1708231" y="2006395"/>
              <a:ext cx="1093678" cy="523220"/>
            </a:xfrm>
            <a:prstGeom prst="rect">
              <a:avLst/>
            </a:prstGeom>
            <a:noFill/>
            <a:ln>
              <a:noFill/>
            </a:ln>
          </p:spPr>
          <p:txBody>
            <a:bodyPr wrap="square" rtlCol="0">
              <a:spAutoFit/>
            </a:bodyPr>
            <a:lstStyle/>
            <a:p>
              <a:pPr algn="ctr"/>
              <a:r>
                <a:rPr lang="en-US" sz="1400"/>
                <a:t>Admission date</a:t>
              </a:r>
            </a:p>
          </p:txBody>
        </p:sp>
        <p:cxnSp>
          <p:nvCxnSpPr>
            <p:cNvPr id="58" name="Straight Connector 57"/>
            <p:cNvCxnSpPr/>
            <p:nvPr/>
          </p:nvCxnSpPr>
          <p:spPr>
            <a:xfrm>
              <a:off x="2264463" y="4614028"/>
              <a:ext cx="6569828" cy="0"/>
            </a:xfrm>
            <a:prstGeom prst="line">
              <a:avLst/>
            </a:prstGeom>
            <a:ln w="285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grpSp>
      <p:sp>
        <p:nvSpPr>
          <p:cNvPr id="59" name="TextBox 58"/>
          <p:cNvSpPr txBox="1"/>
          <p:nvPr/>
        </p:nvSpPr>
        <p:spPr>
          <a:xfrm>
            <a:off x="2300069" y="5686023"/>
            <a:ext cx="7639737" cy="923330"/>
          </a:xfrm>
          <a:prstGeom prst="rect">
            <a:avLst/>
          </a:prstGeom>
          <a:noFill/>
          <a:ln>
            <a:noFill/>
          </a:ln>
        </p:spPr>
        <p:txBody>
          <a:bodyPr wrap="square" rtlCol="0">
            <a:spAutoFit/>
          </a:bodyPr>
          <a:lstStyle/>
          <a:p>
            <a:r>
              <a:rPr lang="en-US" dirty="0"/>
              <a:t>Patient X is in the red zone, caused by the estimated end date of Task 2, for which the blue resource is responsible. However we can </a:t>
            </a:r>
            <a:r>
              <a:rPr lang="en-US" dirty="0" err="1"/>
              <a:t>analyse</a:t>
            </a:r>
            <a:r>
              <a:rPr lang="en-US" dirty="0"/>
              <a:t> the variation in task duration start and completion.</a:t>
            </a:r>
          </a:p>
        </p:txBody>
      </p:sp>
      <p:cxnSp>
        <p:nvCxnSpPr>
          <p:cNvPr id="60" name="Straight Connector 59"/>
          <p:cNvCxnSpPr/>
          <p:nvPr/>
        </p:nvCxnSpPr>
        <p:spPr>
          <a:xfrm flipH="1">
            <a:off x="3776270" y="2466492"/>
            <a:ext cx="2348" cy="2382389"/>
          </a:xfrm>
          <a:prstGeom prst="line">
            <a:avLst/>
          </a:prstGeom>
          <a:ln w="28575"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nvGrpSpPr>
          <p:cNvPr id="61" name="Group 8"/>
          <p:cNvGrpSpPr/>
          <p:nvPr/>
        </p:nvGrpSpPr>
        <p:grpSpPr>
          <a:xfrm>
            <a:off x="5747717" y="4182051"/>
            <a:ext cx="2293999" cy="307777"/>
            <a:chOff x="4223716" y="4182050"/>
            <a:chExt cx="2293999" cy="307777"/>
          </a:xfrm>
        </p:grpSpPr>
        <p:cxnSp>
          <p:nvCxnSpPr>
            <p:cNvPr id="62" name="Straight Arrow Connector 61"/>
            <p:cNvCxnSpPr/>
            <p:nvPr/>
          </p:nvCxnSpPr>
          <p:spPr>
            <a:xfrm>
              <a:off x="5188574" y="4334516"/>
              <a:ext cx="1308570" cy="0"/>
            </a:xfrm>
            <a:prstGeom prst="straightConnector1">
              <a:avLst/>
            </a:prstGeom>
            <a:ln w="10160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6507357" y="4189141"/>
              <a:ext cx="0" cy="288675"/>
            </a:xfrm>
            <a:prstGeom prst="line">
              <a:avLst/>
            </a:prstGeom>
            <a:ln w="1016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6507868" y="4215762"/>
              <a:ext cx="0" cy="236271"/>
            </a:xfrm>
            <a:prstGeom prst="line">
              <a:avLst/>
            </a:prstGeom>
            <a:ln w="57150" cmpd="sng">
              <a:solidFill>
                <a:srgbClr val="6F0007"/>
              </a:solidFill>
            </a:ln>
            <a:effectLst/>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4223716" y="4182050"/>
              <a:ext cx="852504" cy="307777"/>
            </a:xfrm>
            <a:prstGeom prst="rect">
              <a:avLst/>
            </a:prstGeom>
            <a:noFill/>
            <a:ln>
              <a:noFill/>
            </a:ln>
          </p:spPr>
          <p:txBody>
            <a:bodyPr wrap="square" rtlCol="0">
              <a:spAutoFit/>
            </a:bodyPr>
            <a:lstStyle/>
            <a:p>
              <a:pPr algn="r"/>
              <a:r>
                <a:rPr lang="en-US" sz="1400"/>
                <a:t>Task 5</a:t>
              </a:r>
            </a:p>
          </p:txBody>
        </p:sp>
        <p:cxnSp>
          <p:nvCxnSpPr>
            <p:cNvPr id="66" name="Straight Connector 65"/>
            <p:cNvCxnSpPr/>
            <p:nvPr/>
          </p:nvCxnSpPr>
          <p:spPr>
            <a:xfrm>
              <a:off x="5178215" y="4189141"/>
              <a:ext cx="0" cy="288675"/>
            </a:xfrm>
            <a:prstGeom prst="line">
              <a:avLst/>
            </a:prstGeom>
            <a:ln w="1016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178726" y="4215762"/>
              <a:ext cx="0" cy="236271"/>
            </a:xfrm>
            <a:prstGeom prst="line">
              <a:avLst/>
            </a:prstGeom>
            <a:ln w="57150"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5178728" y="4333897"/>
              <a:ext cx="1338987" cy="0"/>
            </a:xfrm>
            <a:prstGeom prst="straightConnector1">
              <a:avLst/>
            </a:prstGeom>
            <a:ln w="57150"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4836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childTnLst>
                          </p:cTn>
                        </p:par>
                        <p:par>
                          <p:cTn id="34" fill="hold">
                            <p:stCondLst>
                              <p:cond delay="500"/>
                            </p:stCondLst>
                            <p:childTnLst>
                              <p:par>
                                <p:cTn id="35" presetID="0" presetClass="path" presetSubtype="0" accel="50000" decel="50000" fill="hold" nodeType="afterEffect">
                                  <p:stCondLst>
                                    <p:cond delay="0"/>
                                  </p:stCondLst>
                                  <p:childTnLst>
                                    <p:animMotion origin="layout" path="M 3.05609E-6 -2.25747E-6 L 0.07866 -2.25747E-6 " pathEditMode="relative" rAng="0" ptsTypes="AA">
                                      <p:cBhvr>
                                        <p:cTn id="36" dur="2000" fill="hold"/>
                                        <p:tgtEl>
                                          <p:spTgt spid="60"/>
                                        </p:tgtEl>
                                        <p:attrNameLst>
                                          <p:attrName>ppt_x</p:attrName>
                                          <p:attrName>ppt_y</p:attrName>
                                        </p:attrNameLst>
                                      </p:cBhvr>
                                      <p:rCtr x="3924" y="0"/>
                                    </p:animMotion>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1500"/>
                            </p:stCondLst>
                            <p:childTnLst>
                              <p:par>
                                <p:cTn id="54" presetID="22" presetClass="entr" presetSubtype="8"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par>
                          <p:cTn id="57" fill="hold">
                            <p:stCondLst>
                              <p:cond delay="2000"/>
                            </p:stCondLst>
                            <p:childTnLst>
                              <p:par>
                                <p:cTn id="58" presetID="22" presetClass="entr" presetSubtype="8"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wipe(left)">
                                      <p:cBhvr>
                                        <p:cTn id="60" dur="500"/>
                                        <p:tgtEl>
                                          <p:spTgt spid="61"/>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27" presetClass="emph" presetSubtype="0" repeatCount="3000" fill="remove" grpId="0" nodeType="withEffect">
                                  <p:stCondLst>
                                    <p:cond delay="0"/>
                                  </p:stCondLst>
                                  <p:childTnLst>
                                    <p:animClr clrSpc="rgb" dir="cw">
                                      <p:cBhvr override="childStyle">
                                        <p:cTn id="66" dur="400" autoRev="1" fill="remove"/>
                                        <p:tgtEl>
                                          <p:spTgt spid="26"/>
                                        </p:tgtEl>
                                        <p:attrNameLst>
                                          <p:attrName>style.color</p:attrName>
                                        </p:attrNameLst>
                                      </p:cBhvr>
                                      <p:to>
                                        <a:srgbClr val="8D191E"/>
                                      </p:to>
                                    </p:animClr>
                                    <p:animClr clrSpc="rgb" dir="cw">
                                      <p:cBhvr>
                                        <p:cTn id="67" dur="400" autoRev="1" fill="remove"/>
                                        <p:tgtEl>
                                          <p:spTgt spid="26"/>
                                        </p:tgtEl>
                                        <p:attrNameLst>
                                          <p:attrName>fillcolor</p:attrName>
                                        </p:attrNameLst>
                                      </p:cBhvr>
                                      <p:to>
                                        <a:srgbClr val="8D191E"/>
                                      </p:to>
                                    </p:animClr>
                                    <p:set>
                                      <p:cBhvr>
                                        <p:cTn id="68" dur="400" autoRev="1" fill="remove"/>
                                        <p:tgtEl>
                                          <p:spTgt spid="26"/>
                                        </p:tgtEl>
                                        <p:attrNameLst>
                                          <p:attrName>fill.type</p:attrName>
                                        </p:attrNameLst>
                                      </p:cBhvr>
                                      <p:to>
                                        <p:strVal val="solid"/>
                                      </p:to>
                                    </p:set>
                                    <p:set>
                                      <p:cBhvr>
                                        <p:cTn id="69" dur="400" autoRev="1" fill="remove"/>
                                        <p:tgtEl>
                                          <p:spTgt spid="26"/>
                                        </p:tgtEl>
                                        <p:attrNameLst>
                                          <p:attrName>fill.on</p:attrName>
                                        </p:attrNameLst>
                                      </p:cBhvr>
                                      <p:to>
                                        <p:strVal val="true"/>
                                      </p:to>
                                    </p:set>
                                  </p:childTnLst>
                                </p:cTn>
                              </p:par>
                              <p:par>
                                <p:cTn id="70" presetID="53" presetClass="entr" presetSubtype="16"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2000" fill="hold"/>
                                        <p:tgtEl>
                                          <p:spTgt spid="30"/>
                                        </p:tgtEl>
                                        <p:attrNameLst>
                                          <p:attrName>ppt_w</p:attrName>
                                        </p:attrNameLst>
                                      </p:cBhvr>
                                      <p:tavLst>
                                        <p:tav tm="0">
                                          <p:val>
                                            <p:fltVal val="0"/>
                                          </p:val>
                                        </p:tav>
                                        <p:tav tm="100000">
                                          <p:val>
                                            <p:strVal val="#ppt_w"/>
                                          </p:val>
                                        </p:tav>
                                      </p:tavLst>
                                    </p:anim>
                                    <p:anim calcmode="lin" valueType="num">
                                      <p:cBhvr>
                                        <p:cTn id="73" dur="2000" fill="hold"/>
                                        <p:tgtEl>
                                          <p:spTgt spid="30"/>
                                        </p:tgtEl>
                                        <p:attrNameLst>
                                          <p:attrName>ppt_h</p:attrName>
                                        </p:attrNameLst>
                                      </p:cBhvr>
                                      <p:tavLst>
                                        <p:tav tm="0">
                                          <p:val>
                                            <p:fltVal val="0"/>
                                          </p:val>
                                        </p:tav>
                                        <p:tav tm="100000">
                                          <p:val>
                                            <p:strVal val="#ppt_h"/>
                                          </p:val>
                                        </p:tav>
                                      </p:tavLst>
                                    </p:anim>
                                    <p:animEffect transition="in" filter="fade">
                                      <p:cBhvr>
                                        <p:cTn id="74" dur="20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childTnLst>
                                </p:cTn>
                              </p:par>
                            </p:childTnLst>
                          </p:cTn>
                        </p:par>
                      </p:childTnLst>
                    </p:cTn>
                  </p:par>
                  <p:par>
                    <p:cTn id="78" fill="hold">
                      <p:stCondLst>
                        <p:cond delay="indefinite"/>
                      </p:stCondLst>
                      <p:childTnLst>
                        <p:par>
                          <p:cTn id="79" fill="hold">
                            <p:stCondLst>
                              <p:cond delay="0"/>
                            </p:stCondLst>
                            <p:childTnLst>
                              <p:par>
                                <p:cTn id="80" presetID="35" presetClass="path" presetSubtype="0" accel="50000" decel="50000" fill="hold" nodeType="clickEffect">
                                  <p:stCondLst>
                                    <p:cond delay="0"/>
                                  </p:stCondLst>
                                  <p:childTnLst>
                                    <p:animMotion origin="layout" path="M 0.00456 1.48148E-6 L -0.12487 1.48148E-6 " pathEditMode="relative" rAng="0" ptsTypes="AA">
                                      <p:cBhvr>
                                        <p:cTn id="81" dur="2000" fill="hold"/>
                                        <p:tgtEl>
                                          <p:spTgt spid="36"/>
                                        </p:tgtEl>
                                        <p:attrNameLst>
                                          <p:attrName>ppt_x</p:attrName>
                                          <p:attrName>ppt_y</p:attrName>
                                        </p:attrNameLst>
                                      </p:cBhvr>
                                      <p:rCtr x="-6471" y="0"/>
                                    </p:animMotion>
                                  </p:childTnLst>
                                </p:cTn>
                              </p:par>
                            </p:childTnLst>
                          </p:cTn>
                        </p:par>
                        <p:par>
                          <p:cTn id="82" fill="hold">
                            <p:stCondLst>
                              <p:cond delay="2000"/>
                            </p:stCondLst>
                            <p:childTnLst>
                              <p:par>
                                <p:cTn id="83" presetID="7" presetClass="emph" presetSubtype="2" fill="hold" nodeType="afterEffect">
                                  <p:stCondLst>
                                    <p:cond delay="500"/>
                                  </p:stCondLst>
                                  <p:childTnLst>
                                    <p:animClr clrSpc="rgb" dir="cw">
                                      <p:cBhvr>
                                        <p:cTn id="84" dur="2000" fill="hold"/>
                                        <p:tgtEl>
                                          <p:spTgt spid="30"/>
                                        </p:tgtEl>
                                        <p:attrNameLst>
                                          <p:attrName>stroke.color</p:attrName>
                                        </p:attrNameLst>
                                      </p:cBhvr>
                                      <p:to>
                                        <a:srgbClr val="FFAD25"/>
                                      </p:to>
                                    </p:animClr>
                                    <p:set>
                                      <p:cBhvr>
                                        <p:cTn id="85" dur="2000" fill="hold"/>
                                        <p:tgtEl>
                                          <p:spTgt spid="30"/>
                                        </p:tgtEl>
                                        <p:attrNameLst>
                                          <p:attrName>stroke.on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63" presetClass="path" presetSubtype="0" accel="50000" decel="50000" fill="hold" nodeType="clickEffect">
                                  <p:stCondLst>
                                    <p:cond delay="0"/>
                                  </p:stCondLst>
                                  <p:childTnLst>
                                    <p:animMotion origin="layout" path="M -0.10638 1.48148E-6 L 0.12852 1.48148E-6 " pathEditMode="relative" rAng="0" ptsTypes="AA">
                                      <p:cBhvr>
                                        <p:cTn id="89" dur="2000" fill="hold"/>
                                        <p:tgtEl>
                                          <p:spTgt spid="36"/>
                                        </p:tgtEl>
                                        <p:attrNameLst>
                                          <p:attrName>ppt_x</p:attrName>
                                          <p:attrName>ppt_y</p:attrName>
                                        </p:attrNameLst>
                                      </p:cBhvr>
                                      <p:rCtr x="11745" y="0"/>
                                    </p:animMotion>
                                  </p:childTnLst>
                                </p:cTn>
                              </p:par>
                            </p:childTnLst>
                          </p:cTn>
                        </p:par>
                        <p:par>
                          <p:cTn id="90" fill="hold">
                            <p:stCondLst>
                              <p:cond delay="2000"/>
                            </p:stCondLst>
                            <p:childTnLst>
                              <p:par>
                                <p:cTn id="91" presetID="7" presetClass="emph" presetSubtype="2" accel="50000" fill="hold" nodeType="afterEffect">
                                  <p:stCondLst>
                                    <p:cond delay="500"/>
                                  </p:stCondLst>
                                  <p:childTnLst>
                                    <p:animClr clrSpc="rgb" dir="cw">
                                      <p:cBhvr>
                                        <p:cTn id="92" dur="2000" fill="hold"/>
                                        <p:tgtEl>
                                          <p:spTgt spid="30"/>
                                        </p:tgtEl>
                                        <p:attrNameLst>
                                          <p:attrName>stroke.color</p:attrName>
                                        </p:attrNameLst>
                                      </p:cBhvr>
                                      <p:to>
                                        <a:srgbClr val="000000"/>
                                      </p:to>
                                    </p:animClr>
                                    <p:set>
                                      <p:cBhvr>
                                        <p:cTn id="93" dur="2000" fill="hold"/>
                                        <p:tgtEl>
                                          <p:spTgt spid="3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animBg="1"/>
      <p:bldP spid="26" grpId="1" animBg="1"/>
      <p:bldP spid="30" grpId="0" animBg="1"/>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186" name="Rectangle 185">
            <a:extLst>
              <a:ext uri="{FF2B5EF4-FFF2-40B4-BE49-F238E27FC236}">
                <a16:creationId xmlns:a16="http://schemas.microsoft.com/office/drawing/2014/main" id="{8F4029BA-FB82-CA47-8F9C-2D87B54C179B}"/>
              </a:ext>
            </a:extLst>
          </p:cNvPr>
          <p:cNvSpPr/>
          <p:nvPr/>
        </p:nvSpPr>
        <p:spPr>
          <a:xfrm>
            <a:off x="0" y="0"/>
            <a:ext cx="12192000" cy="6858000"/>
          </a:xfrm>
          <a:prstGeom prst="rect">
            <a:avLst/>
          </a:prstGeom>
          <a:solidFill>
            <a:schemeClr val="bg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524000" y="155870"/>
            <a:ext cx="9144000" cy="6508376"/>
          </a:xfrm>
          <a:prstGeom prst="rect">
            <a:avLst/>
          </a:prstGeom>
          <a:solidFill>
            <a:schemeClr val="bg1"/>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p:cNvSpPr/>
          <p:nvPr/>
        </p:nvSpPr>
        <p:spPr>
          <a:xfrm>
            <a:off x="1524001" y="0"/>
            <a:ext cx="9143999" cy="856778"/>
          </a:xfrm>
          <a:prstGeom prst="rect">
            <a:avLst/>
          </a:prstGeom>
          <a:solidFill>
            <a:schemeClr val="bg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a:off x="4799600" y="346545"/>
            <a:ext cx="2842225" cy="0"/>
          </a:xfrm>
          <a:prstGeom prst="straightConnector1">
            <a:avLst/>
          </a:prstGeom>
          <a:ln w="28575" cmpd="sng">
            <a:solidFill>
              <a:schemeClr val="tx1">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565589" y="1982"/>
            <a:ext cx="1118748" cy="307777"/>
          </a:xfrm>
          <a:prstGeom prst="rect">
            <a:avLst/>
          </a:prstGeom>
          <a:noFill/>
          <a:ln>
            <a:noFill/>
          </a:ln>
        </p:spPr>
        <p:txBody>
          <a:bodyPr wrap="square" rtlCol="0">
            <a:spAutoFit/>
          </a:bodyPr>
          <a:lstStyle/>
          <a:p>
            <a:pPr algn="ctr"/>
            <a:r>
              <a:rPr lang="en-US" sz="1400"/>
              <a:t>Time</a:t>
            </a:r>
          </a:p>
        </p:txBody>
      </p:sp>
      <p:grpSp>
        <p:nvGrpSpPr>
          <p:cNvPr id="7" name="Group 49"/>
          <p:cNvGrpSpPr/>
          <p:nvPr/>
        </p:nvGrpSpPr>
        <p:grpSpPr>
          <a:xfrm>
            <a:off x="4737329" y="4121969"/>
            <a:ext cx="3490147" cy="1172919"/>
            <a:chOff x="3213328" y="4121968"/>
            <a:chExt cx="3490147" cy="1172919"/>
          </a:xfrm>
        </p:grpSpPr>
        <p:sp>
          <p:nvSpPr>
            <p:cNvPr id="8" name="Rectangle 7"/>
            <p:cNvSpPr/>
            <p:nvPr/>
          </p:nvSpPr>
          <p:spPr>
            <a:xfrm>
              <a:off x="3426804" y="4235224"/>
              <a:ext cx="503940" cy="755980"/>
            </a:xfrm>
            <a:prstGeom prst="rect">
              <a:avLst/>
            </a:prstGeom>
            <a:solidFill>
              <a:srgbClr val="373737">
                <a:alpha val="10000"/>
              </a:srgbClr>
            </a:solidFill>
            <a:ln w="28575" cmpd="sng">
              <a:solidFill>
                <a:srgbClr val="37373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 name="Group 360"/>
            <p:cNvGrpSpPr/>
            <p:nvPr/>
          </p:nvGrpSpPr>
          <p:grpSpPr>
            <a:xfrm>
              <a:off x="3537663" y="4331298"/>
              <a:ext cx="265000" cy="576367"/>
              <a:chOff x="787639" y="2581199"/>
              <a:chExt cx="649803" cy="1413303"/>
            </a:xfrm>
          </p:grpSpPr>
          <p:sp>
            <p:nvSpPr>
              <p:cNvPr id="31" name="Oval 30"/>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Oval 36"/>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 name="Rectangle 9"/>
            <p:cNvSpPr/>
            <p:nvPr/>
          </p:nvSpPr>
          <p:spPr>
            <a:xfrm>
              <a:off x="5257014" y="4384373"/>
              <a:ext cx="28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542339" y="4384373"/>
              <a:ext cx="28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ectangle 11"/>
            <p:cNvSpPr/>
            <p:nvPr/>
          </p:nvSpPr>
          <p:spPr>
            <a:xfrm>
              <a:off x="6145551" y="4384373"/>
              <a:ext cx="492350"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ectangle 12"/>
            <p:cNvSpPr/>
            <p:nvPr/>
          </p:nvSpPr>
          <p:spPr>
            <a:xfrm>
              <a:off x="5831458" y="4384373"/>
              <a:ext cx="28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5553419" y="4121968"/>
              <a:ext cx="1150056" cy="276999"/>
            </a:xfrm>
            <a:prstGeom prst="rect">
              <a:avLst/>
            </a:prstGeom>
            <a:noFill/>
            <a:ln>
              <a:noFill/>
            </a:ln>
          </p:spPr>
          <p:txBody>
            <a:bodyPr wrap="square" rtlCol="0">
              <a:spAutoFit/>
            </a:bodyPr>
            <a:lstStyle/>
            <a:p>
              <a:pPr algn="ctr"/>
              <a:r>
                <a:rPr lang="en-US" sz="1200"/>
                <a:t>PDD</a:t>
              </a:r>
            </a:p>
          </p:txBody>
        </p:sp>
        <p:cxnSp>
          <p:nvCxnSpPr>
            <p:cNvPr id="15" name="Straight Arrow Connector 14"/>
            <p:cNvCxnSpPr/>
            <p:nvPr/>
          </p:nvCxnSpPr>
          <p:spPr>
            <a:xfrm>
              <a:off x="5430375" y="4578903"/>
              <a:ext cx="844868"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6275802"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437911"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440218" y="4578903"/>
              <a:ext cx="83126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440218"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277169"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451792" y="4383514"/>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35642" y="4121968"/>
              <a:ext cx="1093678" cy="276999"/>
            </a:xfrm>
            <a:prstGeom prst="rect">
              <a:avLst/>
            </a:prstGeom>
            <a:noFill/>
            <a:ln>
              <a:noFill/>
            </a:ln>
          </p:spPr>
          <p:txBody>
            <a:bodyPr wrap="square" rtlCol="0">
              <a:spAutoFit/>
            </a:bodyPr>
            <a:lstStyle/>
            <a:p>
              <a:pPr algn="ctr"/>
              <a:r>
                <a:rPr lang="en-US" sz="1200"/>
                <a:t>Admission </a:t>
              </a:r>
            </a:p>
          </p:txBody>
        </p:sp>
        <p:cxnSp>
          <p:nvCxnSpPr>
            <p:cNvPr id="23" name="Straight Connector 22"/>
            <p:cNvCxnSpPr/>
            <p:nvPr/>
          </p:nvCxnSpPr>
          <p:spPr>
            <a:xfrm>
              <a:off x="4461638" y="4975730"/>
              <a:ext cx="164935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4754785" y="4384373"/>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4934597" y="4833063"/>
              <a:ext cx="77328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713951" y="473974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939283" y="4833063"/>
              <a:ext cx="768599"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941628"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713809"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3213328" y="5017888"/>
              <a:ext cx="908904" cy="276999"/>
            </a:xfrm>
            <a:prstGeom prst="rect">
              <a:avLst/>
            </a:prstGeom>
            <a:noFill/>
            <a:ln>
              <a:noFill/>
            </a:ln>
          </p:spPr>
          <p:txBody>
            <a:bodyPr wrap="square" rtlCol="0">
              <a:spAutoFit/>
            </a:bodyPr>
            <a:lstStyle/>
            <a:p>
              <a:pPr algn="ctr"/>
              <a:r>
                <a:rPr lang="en-US" sz="1200"/>
                <a:t>Patient D</a:t>
              </a:r>
            </a:p>
          </p:txBody>
        </p:sp>
      </p:grpSp>
      <p:grpSp>
        <p:nvGrpSpPr>
          <p:cNvPr id="39" name="Group 46"/>
          <p:cNvGrpSpPr/>
          <p:nvPr/>
        </p:nvGrpSpPr>
        <p:grpSpPr>
          <a:xfrm>
            <a:off x="2298258" y="500825"/>
            <a:ext cx="5832069" cy="1172919"/>
            <a:chOff x="774257" y="500824"/>
            <a:chExt cx="5832069" cy="1172919"/>
          </a:xfrm>
        </p:grpSpPr>
        <p:sp>
          <p:nvSpPr>
            <p:cNvPr id="40" name="Rectangle 39"/>
            <p:cNvSpPr/>
            <p:nvPr/>
          </p:nvSpPr>
          <p:spPr>
            <a:xfrm>
              <a:off x="917180" y="614080"/>
              <a:ext cx="503940" cy="755980"/>
            </a:xfrm>
            <a:prstGeom prst="rect">
              <a:avLst/>
            </a:prstGeom>
            <a:solidFill>
              <a:srgbClr val="F9505A">
                <a:alpha val="10000"/>
              </a:srgbClr>
            </a:solidFill>
            <a:ln w="28575" cmpd="sng">
              <a:solidFill>
                <a:srgbClr val="F9505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TextBox 40"/>
            <p:cNvSpPr txBox="1"/>
            <p:nvPr/>
          </p:nvSpPr>
          <p:spPr>
            <a:xfrm>
              <a:off x="2192008" y="1347520"/>
              <a:ext cx="801392" cy="276999"/>
            </a:xfrm>
            <a:prstGeom prst="rect">
              <a:avLst/>
            </a:prstGeom>
            <a:noFill/>
            <a:ln>
              <a:noFill/>
            </a:ln>
          </p:spPr>
          <p:txBody>
            <a:bodyPr wrap="square" rtlCol="0">
              <a:spAutoFit/>
            </a:bodyPr>
            <a:lstStyle/>
            <a:p>
              <a:pPr algn="ctr"/>
              <a:r>
                <a:rPr lang="en-US" sz="1200"/>
                <a:t>MDT</a:t>
              </a:r>
            </a:p>
          </p:txBody>
        </p:sp>
        <p:grpSp>
          <p:nvGrpSpPr>
            <p:cNvPr id="42" name="Group 9"/>
            <p:cNvGrpSpPr/>
            <p:nvPr/>
          </p:nvGrpSpPr>
          <p:grpSpPr>
            <a:xfrm>
              <a:off x="1028039" y="710154"/>
              <a:ext cx="265000" cy="576367"/>
              <a:chOff x="787639" y="2581199"/>
              <a:chExt cx="649803" cy="1413303"/>
            </a:xfrm>
          </p:grpSpPr>
          <p:sp>
            <p:nvSpPr>
              <p:cNvPr id="67" name="Oval 66"/>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2" name="Oval 71"/>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Oval 72"/>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Freeform 73"/>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3" name="Rectangle 42"/>
            <p:cNvSpPr/>
            <p:nvPr/>
          </p:nvSpPr>
          <p:spPr>
            <a:xfrm>
              <a:off x="3900006" y="763229"/>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Rectangle 43"/>
            <p:cNvSpPr/>
            <p:nvPr/>
          </p:nvSpPr>
          <p:spPr>
            <a:xfrm>
              <a:off x="4575286" y="763229"/>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Rectangle 44"/>
            <p:cNvSpPr/>
            <p:nvPr/>
          </p:nvSpPr>
          <p:spPr>
            <a:xfrm>
              <a:off x="5964132" y="763229"/>
              <a:ext cx="642194"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Rectangle 45"/>
            <p:cNvSpPr/>
            <p:nvPr/>
          </p:nvSpPr>
          <p:spPr>
            <a:xfrm>
              <a:off x="5248965" y="763229"/>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5382078" y="500824"/>
              <a:ext cx="1150056" cy="276999"/>
            </a:xfrm>
            <a:prstGeom prst="rect">
              <a:avLst/>
            </a:prstGeom>
            <a:noFill/>
            <a:ln>
              <a:noFill/>
            </a:ln>
          </p:spPr>
          <p:txBody>
            <a:bodyPr wrap="square" rtlCol="0">
              <a:spAutoFit/>
            </a:bodyPr>
            <a:lstStyle/>
            <a:p>
              <a:pPr algn="ctr"/>
              <a:r>
                <a:rPr lang="en-US" sz="1200"/>
                <a:t>PDD</a:t>
              </a:r>
            </a:p>
          </p:txBody>
        </p:sp>
        <p:cxnSp>
          <p:nvCxnSpPr>
            <p:cNvPr id="48" name="Straight Arrow Connector 47"/>
            <p:cNvCxnSpPr/>
            <p:nvPr/>
          </p:nvCxnSpPr>
          <p:spPr>
            <a:xfrm>
              <a:off x="2806851" y="1020404"/>
              <a:ext cx="268782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504655" y="927085"/>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2816694" y="1020404"/>
              <a:ext cx="268782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816694"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39"/>
            <p:cNvCxnSpPr/>
            <p:nvPr/>
          </p:nvCxnSpPr>
          <p:spPr>
            <a:xfrm>
              <a:off x="5504513"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1942168" y="762370"/>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1426018" y="500824"/>
              <a:ext cx="1093678" cy="276999"/>
            </a:xfrm>
            <a:prstGeom prst="rect">
              <a:avLst/>
            </a:prstGeom>
            <a:noFill/>
            <a:ln>
              <a:noFill/>
            </a:ln>
          </p:spPr>
          <p:txBody>
            <a:bodyPr wrap="square" rtlCol="0">
              <a:spAutoFit/>
            </a:bodyPr>
            <a:lstStyle/>
            <a:p>
              <a:pPr algn="ctr"/>
              <a:r>
                <a:rPr lang="en-US" sz="1200"/>
                <a:t>Admission </a:t>
              </a:r>
            </a:p>
          </p:txBody>
        </p:sp>
        <p:cxnSp>
          <p:nvCxnSpPr>
            <p:cNvPr id="55" name="Straight Connector 54"/>
            <p:cNvCxnSpPr/>
            <p:nvPr/>
          </p:nvCxnSpPr>
          <p:spPr>
            <a:xfrm>
              <a:off x="2584864" y="763229"/>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nvGrpSpPr>
            <p:cNvPr id="56" name="Group 107"/>
            <p:cNvGrpSpPr/>
            <p:nvPr/>
          </p:nvGrpSpPr>
          <p:grpSpPr>
            <a:xfrm>
              <a:off x="3190508" y="806873"/>
              <a:ext cx="638458" cy="144000"/>
              <a:chOff x="2968774" y="3088578"/>
              <a:chExt cx="638458" cy="144000"/>
            </a:xfrm>
          </p:grpSpPr>
          <p:cxnSp>
            <p:nvCxnSpPr>
              <p:cNvPr id="64" name="Straight Arrow Connector 63"/>
              <p:cNvCxnSpPr/>
              <p:nvPr/>
            </p:nvCxnSpPr>
            <p:spPr>
              <a:xfrm>
                <a:off x="2968774" y="3160578"/>
                <a:ext cx="628614"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2972880"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607232"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grpSp>
        <p:cxnSp>
          <p:nvCxnSpPr>
            <p:cNvPr id="57" name="Straight Arrow Connector 56"/>
            <p:cNvCxnSpPr/>
            <p:nvPr/>
          </p:nvCxnSpPr>
          <p:spPr>
            <a:xfrm>
              <a:off x="3149531" y="1211919"/>
              <a:ext cx="195269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098035" y="1118600"/>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3159374" y="1211919"/>
              <a:ext cx="1939676"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59374"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097893"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774257" y="1396744"/>
              <a:ext cx="801392" cy="276999"/>
            </a:xfrm>
            <a:prstGeom prst="rect">
              <a:avLst/>
            </a:prstGeom>
            <a:noFill/>
            <a:ln>
              <a:noFill/>
            </a:ln>
          </p:spPr>
          <p:txBody>
            <a:bodyPr wrap="square" rtlCol="0">
              <a:spAutoFit/>
            </a:bodyPr>
            <a:lstStyle/>
            <a:p>
              <a:pPr algn="ctr"/>
              <a:r>
                <a:rPr lang="en-US" sz="1200"/>
                <a:t>Patient A</a:t>
              </a:r>
            </a:p>
          </p:txBody>
        </p:sp>
        <p:cxnSp>
          <p:nvCxnSpPr>
            <p:cNvPr id="63" name="Straight Connector 62"/>
            <p:cNvCxnSpPr/>
            <p:nvPr/>
          </p:nvCxnSpPr>
          <p:spPr>
            <a:xfrm>
              <a:off x="1952014" y="1354586"/>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75" name="Group 47"/>
          <p:cNvGrpSpPr/>
          <p:nvPr/>
        </p:nvGrpSpPr>
        <p:grpSpPr>
          <a:xfrm>
            <a:off x="2701406" y="1707873"/>
            <a:ext cx="7026746" cy="1172919"/>
            <a:chOff x="1177406" y="1707872"/>
            <a:chExt cx="7026746" cy="1172919"/>
          </a:xfrm>
        </p:grpSpPr>
        <p:sp>
          <p:nvSpPr>
            <p:cNvPr id="76" name="Rectangle 75"/>
            <p:cNvSpPr/>
            <p:nvPr/>
          </p:nvSpPr>
          <p:spPr>
            <a:xfrm>
              <a:off x="1320329" y="1821128"/>
              <a:ext cx="503940" cy="755980"/>
            </a:xfrm>
            <a:prstGeom prst="rect">
              <a:avLst/>
            </a:prstGeom>
            <a:solidFill>
              <a:schemeClr val="tx1">
                <a:lumMod val="50000"/>
                <a:alpha val="10000"/>
              </a:schemeClr>
            </a:solidFill>
            <a:ln w="28575" cmpd="sng">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77" name="Group 288"/>
            <p:cNvGrpSpPr/>
            <p:nvPr/>
          </p:nvGrpSpPr>
          <p:grpSpPr>
            <a:xfrm>
              <a:off x="1431188" y="1917202"/>
              <a:ext cx="265000" cy="576367"/>
              <a:chOff x="787639" y="2581199"/>
              <a:chExt cx="649803" cy="1413303"/>
            </a:xfrm>
          </p:grpSpPr>
          <p:sp>
            <p:nvSpPr>
              <p:cNvPr id="103" name="Oval 102"/>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4" name="Straight Connector 103"/>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8" name="Oval 107"/>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9" name="Oval 108"/>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0" name="Freeform 109"/>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78" name="Rectangle 77"/>
            <p:cNvSpPr/>
            <p:nvPr/>
          </p:nvSpPr>
          <p:spPr>
            <a:xfrm>
              <a:off x="4745491" y="1970277"/>
              <a:ext cx="82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ectangle 78"/>
            <p:cNvSpPr/>
            <p:nvPr/>
          </p:nvSpPr>
          <p:spPr>
            <a:xfrm>
              <a:off x="5572528" y="1970277"/>
              <a:ext cx="82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Rectangle 79"/>
            <p:cNvSpPr/>
            <p:nvPr/>
          </p:nvSpPr>
          <p:spPr>
            <a:xfrm>
              <a:off x="7254216" y="1970277"/>
              <a:ext cx="949936"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Rectangle 80"/>
            <p:cNvSpPr/>
            <p:nvPr/>
          </p:nvSpPr>
          <p:spPr>
            <a:xfrm>
              <a:off x="6397956" y="1970277"/>
              <a:ext cx="82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6672164" y="1707872"/>
              <a:ext cx="1150056" cy="276999"/>
            </a:xfrm>
            <a:prstGeom prst="rect">
              <a:avLst/>
            </a:prstGeom>
            <a:noFill/>
            <a:ln>
              <a:noFill/>
            </a:ln>
          </p:spPr>
          <p:txBody>
            <a:bodyPr wrap="square" rtlCol="0">
              <a:spAutoFit/>
            </a:bodyPr>
            <a:lstStyle/>
            <a:p>
              <a:pPr algn="ctr"/>
              <a:r>
                <a:rPr lang="en-US" sz="1200"/>
                <a:t>PDD</a:t>
              </a:r>
            </a:p>
          </p:txBody>
        </p:sp>
        <p:cxnSp>
          <p:nvCxnSpPr>
            <p:cNvPr id="83" name="Straight Arrow Connector 82"/>
            <p:cNvCxnSpPr/>
            <p:nvPr/>
          </p:nvCxnSpPr>
          <p:spPr>
            <a:xfrm>
              <a:off x="3760590" y="2255585"/>
              <a:ext cx="400392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7768555" y="216226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3770433" y="2255585"/>
              <a:ext cx="399006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77043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776841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2345317" y="1969418"/>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1829167" y="1707872"/>
              <a:ext cx="1093678" cy="276999"/>
            </a:xfrm>
            <a:prstGeom prst="rect">
              <a:avLst/>
            </a:prstGeom>
            <a:noFill/>
            <a:ln>
              <a:noFill/>
            </a:ln>
          </p:spPr>
          <p:txBody>
            <a:bodyPr wrap="square" rtlCol="0">
              <a:spAutoFit/>
            </a:bodyPr>
            <a:lstStyle/>
            <a:p>
              <a:pPr algn="ctr"/>
              <a:r>
                <a:rPr lang="en-US" sz="1200"/>
                <a:t>Admission </a:t>
              </a:r>
            </a:p>
          </p:txBody>
        </p:sp>
        <p:cxnSp>
          <p:nvCxnSpPr>
            <p:cNvPr id="90" name="Straight Connector 89"/>
            <p:cNvCxnSpPr/>
            <p:nvPr/>
          </p:nvCxnSpPr>
          <p:spPr>
            <a:xfrm>
              <a:off x="2355163" y="2561634"/>
              <a:ext cx="487134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3234138" y="1970277"/>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a:off x="3552680" y="2418967"/>
              <a:ext cx="178220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328054" y="232564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a:off x="3562523" y="2418967"/>
              <a:ext cx="1764641"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3562523"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5331774"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1177406" y="2603792"/>
              <a:ext cx="801392" cy="276999"/>
            </a:xfrm>
            <a:prstGeom prst="rect">
              <a:avLst/>
            </a:prstGeom>
            <a:noFill/>
            <a:ln>
              <a:noFill/>
            </a:ln>
          </p:spPr>
          <p:txBody>
            <a:bodyPr wrap="square" rtlCol="0">
              <a:spAutoFit/>
            </a:bodyPr>
            <a:lstStyle/>
            <a:p>
              <a:pPr algn="ctr"/>
              <a:r>
                <a:rPr lang="en-US" sz="1200"/>
                <a:t>Patient B</a:t>
              </a:r>
            </a:p>
          </p:txBody>
        </p:sp>
        <p:cxnSp>
          <p:nvCxnSpPr>
            <p:cNvPr id="98" name="Straight Arrow Connector 97"/>
            <p:cNvCxnSpPr/>
            <p:nvPr/>
          </p:nvCxnSpPr>
          <p:spPr>
            <a:xfrm>
              <a:off x="3463925" y="2090927"/>
              <a:ext cx="198424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5446330" y="199760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3473450" y="2090927"/>
              <a:ext cx="1970962" cy="0"/>
            </a:xfrm>
            <a:prstGeom prst="straightConnector1">
              <a:avLst/>
            </a:prstGeom>
            <a:ln w="28575" cmpd="sng">
              <a:solidFill>
                <a:srgbClr val="772AE6"/>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3470668"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5449946"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grpSp>
      <p:grpSp>
        <p:nvGrpSpPr>
          <p:cNvPr id="111" name="Group 6"/>
          <p:cNvGrpSpPr/>
          <p:nvPr/>
        </p:nvGrpSpPr>
        <p:grpSpPr>
          <a:xfrm>
            <a:off x="2671172" y="2914921"/>
            <a:ext cx="5897916" cy="1172919"/>
            <a:chOff x="1147172" y="2914920"/>
            <a:chExt cx="5897916" cy="1172919"/>
          </a:xfrm>
        </p:grpSpPr>
        <p:sp>
          <p:nvSpPr>
            <p:cNvPr id="112" name="Rectangle 111"/>
            <p:cNvSpPr/>
            <p:nvPr/>
          </p:nvSpPr>
          <p:spPr>
            <a:xfrm>
              <a:off x="1340490" y="3028176"/>
              <a:ext cx="503940" cy="755980"/>
            </a:xfrm>
            <a:prstGeom prst="rect">
              <a:avLst/>
            </a:prstGeom>
            <a:solidFill>
              <a:srgbClr val="FFAD49">
                <a:alpha val="10000"/>
              </a:srgbClr>
            </a:solidFill>
            <a:ln w="28575" cmpd="sng">
              <a:solidFill>
                <a:srgbClr val="FFAD4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3" name="Group 324"/>
            <p:cNvGrpSpPr/>
            <p:nvPr/>
          </p:nvGrpSpPr>
          <p:grpSpPr>
            <a:xfrm>
              <a:off x="1451349" y="3124250"/>
              <a:ext cx="265000" cy="576367"/>
              <a:chOff x="787639" y="2581199"/>
              <a:chExt cx="649803" cy="1413303"/>
            </a:xfrm>
          </p:grpSpPr>
          <p:sp>
            <p:nvSpPr>
              <p:cNvPr id="139" name="Oval 138"/>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0" name="Straight Connector 139"/>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44" name="Oval 143"/>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5" name="Oval 144"/>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6" name="Freeform 145"/>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4" name="Rectangle 113"/>
            <p:cNvSpPr/>
            <p:nvPr/>
          </p:nvSpPr>
          <p:spPr>
            <a:xfrm>
              <a:off x="4315434" y="3177325"/>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Rectangle 114"/>
            <p:cNvSpPr/>
            <p:nvPr/>
          </p:nvSpPr>
          <p:spPr>
            <a:xfrm>
              <a:off x="4996583" y="3177325"/>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Rectangle 115"/>
            <p:cNvSpPr/>
            <p:nvPr/>
          </p:nvSpPr>
          <p:spPr>
            <a:xfrm>
              <a:off x="6387441" y="3177325"/>
              <a:ext cx="657647"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Rectangle 116"/>
            <p:cNvSpPr/>
            <p:nvPr/>
          </p:nvSpPr>
          <p:spPr>
            <a:xfrm>
              <a:off x="5676552" y="3177325"/>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TextBox 117"/>
            <p:cNvSpPr txBox="1"/>
            <p:nvPr/>
          </p:nvSpPr>
          <p:spPr>
            <a:xfrm>
              <a:off x="5805388" y="2914920"/>
              <a:ext cx="1150056" cy="276999"/>
            </a:xfrm>
            <a:prstGeom prst="rect">
              <a:avLst/>
            </a:prstGeom>
            <a:noFill/>
            <a:ln>
              <a:noFill/>
            </a:ln>
          </p:spPr>
          <p:txBody>
            <a:bodyPr wrap="square" rtlCol="0">
              <a:spAutoFit/>
            </a:bodyPr>
            <a:lstStyle/>
            <a:p>
              <a:pPr algn="ctr"/>
              <a:r>
                <a:rPr lang="en-US" sz="1200"/>
                <a:t>PDD</a:t>
              </a:r>
            </a:p>
          </p:txBody>
        </p:sp>
        <p:cxnSp>
          <p:nvCxnSpPr>
            <p:cNvPr id="119" name="Straight Arrow Connector 118"/>
            <p:cNvCxnSpPr/>
            <p:nvPr/>
          </p:nvCxnSpPr>
          <p:spPr>
            <a:xfrm>
              <a:off x="3216003" y="3465380"/>
              <a:ext cx="798422"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4013024" y="337206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a:off x="3216003" y="3465380"/>
              <a:ext cx="798422"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a:off x="3220677"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4012883"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2365478" y="3176466"/>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5" name="TextBox 124"/>
            <p:cNvSpPr txBox="1"/>
            <p:nvPr/>
          </p:nvSpPr>
          <p:spPr>
            <a:xfrm>
              <a:off x="1849328" y="2914920"/>
              <a:ext cx="1093678" cy="276999"/>
            </a:xfrm>
            <a:prstGeom prst="rect">
              <a:avLst/>
            </a:prstGeom>
            <a:noFill/>
            <a:ln>
              <a:noFill/>
            </a:ln>
          </p:spPr>
          <p:txBody>
            <a:bodyPr wrap="square" rtlCol="0">
              <a:spAutoFit/>
            </a:bodyPr>
            <a:lstStyle/>
            <a:p>
              <a:pPr algn="ctr"/>
              <a:r>
                <a:rPr lang="en-US" sz="1200"/>
                <a:t>Admission </a:t>
              </a:r>
            </a:p>
          </p:txBody>
        </p:sp>
        <p:cxnSp>
          <p:nvCxnSpPr>
            <p:cNvPr id="126" name="Straight Connector 125"/>
            <p:cNvCxnSpPr/>
            <p:nvPr/>
          </p:nvCxnSpPr>
          <p:spPr>
            <a:xfrm>
              <a:off x="2375324" y="3768682"/>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a:off x="3008174" y="3177325"/>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a:off x="4188181" y="3626015"/>
              <a:ext cx="90330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5088790" y="353269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a:off x="4188181" y="3626015"/>
              <a:ext cx="899441"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4192400"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5092508"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133" name="TextBox 132"/>
            <p:cNvSpPr txBox="1"/>
            <p:nvPr/>
          </p:nvSpPr>
          <p:spPr>
            <a:xfrm>
              <a:off x="1147172" y="3810840"/>
              <a:ext cx="858510" cy="276999"/>
            </a:xfrm>
            <a:prstGeom prst="rect">
              <a:avLst/>
            </a:prstGeom>
            <a:noFill/>
            <a:ln>
              <a:noFill/>
            </a:ln>
          </p:spPr>
          <p:txBody>
            <a:bodyPr wrap="square" rtlCol="0">
              <a:spAutoFit/>
            </a:bodyPr>
            <a:lstStyle/>
            <a:p>
              <a:pPr algn="ctr"/>
              <a:r>
                <a:rPr lang="en-US" sz="1200"/>
                <a:t>Patient C</a:t>
              </a:r>
            </a:p>
          </p:txBody>
        </p:sp>
        <p:cxnSp>
          <p:nvCxnSpPr>
            <p:cNvPr id="134" name="Straight Arrow Connector 133"/>
            <p:cNvCxnSpPr/>
            <p:nvPr/>
          </p:nvCxnSpPr>
          <p:spPr>
            <a:xfrm>
              <a:off x="3840757" y="3300495"/>
              <a:ext cx="70699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4543704" y="320717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a:off x="3840757" y="3300495"/>
              <a:ext cx="703818"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3844459"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4543562"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7" name="Group 50"/>
          <p:cNvGrpSpPr/>
          <p:nvPr/>
        </p:nvGrpSpPr>
        <p:grpSpPr>
          <a:xfrm>
            <a:off x="5049772" y="5329017"/>
            <a:ext cx="4175514" cy="1172919"/>
            <a:chOff x="3525772" y="5329016"/>
            <a:chExt cx="4175514" cy="1172919"/>
          </a:xfrm>
        </p:grpSpPr>
        <p:sp>
          <p:nvSpPr>
            <p:cNvPr id="148" name="Rectangle 147"/>
            <p:cNvSpPr/>
            <p:nvPr/>
          </p:nvSpPr>
          <p:spPr>
            <a:xfrm>
              <a:off x="3678783" y="5442272"/>
              <a:ext cx="503940" cy="755980"/>
            </a:xfrm>
            <a:prstGeom prst="rect">
              <a:avLst/>
            </a:prstGeom>
            <a:solidFill>
              <a:srgbClr val="479634">
                <a:alpha val="10000"/>
              </a:srgbClr>
            </a:solidFill>
            <a:ln w="28575" cmpd="sng">
              <a:solidFill>
                <a:srgbClr val="47963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49" name="Group 396"/>
            <p:cNvGrpSpPr/>
            <p:nvPr/>
          </p:nvGrpSpPr>
          <p:grpSpPr>
            <a:xfrm>
              <a:off x="3789642" y="5538346"/>
              <a:ext cx="265000" cy="576367"/>
              <a:chOff x="787639" y="2581199"/>
              <a:chExt cx="649803" cy="1413303"/>
            </a:xfrm>
          </p:grpSpPr>
          <p:sp>
            <p:nvSpPr>
              <p:cNvPr id="177" name="Oval 176"/>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8" name="Straight Connector 177"/>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2" name="Oval 181"/>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3" name="Oval 182"/>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4" name="Freeform 183"/>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50" name="Rectangle 149"/>
            <p:cNvSpPr/>
            <p:nvPr/>
          </p:nvSpPr>
          <p:spPr>
            <a:xfrm>
              <a:off x="5921065" y="5591421"/>
              <a:ext cx="396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1" name="Rectangle 150"/>
            <p:cNvSpPr/>
            <p:nvPr/>
          </p:nvSpPr>
          <p:spPr>
            <a:xfrm>
              <a:off x="6310736" y="5591421"/>
              <a:ext cx="396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2" name="Rectangle 151"/>
            <p:cNvSpPr/>
            <p:nvPr/>
          </p:nvSpPr>
          <p:spPr>
            <a:xfrm>
              <a:off x="7133283" y="5591421"/>
              <a:ext cx="486308"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3" name="Rectangle 152"/>
            <p:cNvSpPr/>
            <p:nvPr/>
          </p:nvSpPr>
          <p:spPr>
            <a:xfrm>
              <a:off x="6706552" y="5591421"/>
              <a:ext cx="396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4" name="TextBox 153"/>
            <p:cNvSpPr txBox="1"/>
            <p:nvPr/>
          </p:nvSpPr>
          <p:spPr>
            <a:xfrm>
              <a:off x="6551230" y="5329016"/>
              <a:ext cx="1150056" cy="276999"/>
            </a:xfrm>
            <a:prstGeom prst="rect">
              <a:avLst/>
            </a:prstGeom>
            <a:noFill/>
            <a:ln>
              <a:noFill/>
            </a:ln>
          </p:spPr>
          <p:txBody>
            <a:bodyPr wrap="square" rtlCol="0">
              <a:spAutoFit/>
            </a:bodyPr>
            <a:lstStyle/>
            <a:p>
              <a:pPr algn="ctr"/>
              <a:r>
                <a:rPr lang="en-US" sz="1200"/>
                <a:t>PDD</a:t>
              </a:r>
            </a:p>
          </p:txBody>
        </p:sp>
        <p:cxnSp>
          <p:nvCxnSpPr>
            <p:cNvPr id="155" name="Straight Connector 154"/>
            <p:cNvCxnSpPr/>
            <p:nvPr/>
          </p:nvCxnSpPr>
          <p:spPr>
            <a:xfrm>
              <a:off x="4703771" y="5590562"/>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56" name="TextBox 155"/>
            <p:cNvSpPr txBox="1"/>
            <p:nvPr/>
          </p:nvSpPr>
          <p:spPr>
            <a:xfrm>
              <a:off x="4187621" y="5329016"/>
              <a:ext cx="1093678" cy="276999"/>
            </a:xfrm>
            <a:prstGeom prst="rect">
              <a:avLst/>
            </a:prstGeom>
            <a:noFill/>
            <a:ln>
              <a:noFill/>
            </a:ln>
          </p:spPr>
          <p:txBody>
            <a:bodyPr wrap="square" rtlCol="0">
              <a:spAutoFit/>
            </a:bodyPr>
            <a:lstStyle/>
            <a:p>
              <a:pPr algn="ctr"/>
              <a:r>
                <a:rPr lang="en-US" sz="1200"/>
                <a:t>Admission </a:t>
              </a:r>
            </a:p>
          </p:txBody>
        </p:sp>
        <p:cxnSp>
          <p:nvCxnSpPr>
            <p:cNvPr id="157" name="Straight Connector 156"/>
            <p:cNvCxnSpPr/>
            <p:nvPr/>
          </p:nvCxnSpPr>
          <p:spPr>
            <a:xfrm>
              <a:off x="4713617" y="6182778"/>
              <a:ext cx="2380984"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5104575" y="5591421"/>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59" name="TextBox 158"/>
            <p:cNvSpPr txBox="1"/>
            <p:nvPr/>
          </p:nvSpPr>
          <p:spPr>
            <a:xfrm>
              <a:off x="3525772" y="6224936"/>
              <a:ext cx="801392" cy="276999"/>
            </a:xfrm>
            <a:prstGeom prst="rect">
              <a:avLst/>
            </a:prstGeom>
            <a:noFill/>
            <a:ln>
              <a:noFill/>
            </a:ln>
          </p:spPr>
          <p:txBody>
            <a:bodyPr wrap="square" rtlCol="0">
              <a:spAutoFit/>
            </a:bodyPr>
            <a:lstStyle/>
            <a:p>
              <a:pPr algn="ctr"/>
              <a:r>
                <a:rPr lang="en-US" sz="1200"/>
                <a:t>Patient E</a:t>
              </a:r>
            </a:p>
          </p:txBody>
        </p:sp>
        <p:cxnSp>
          <p:nvCxnSpPr>
            <p:cNvPr id="160" name="Straight Arrow Connector 159"/>
            <p:cNvCxnSpPr/>
            <p:nvPr/>
          </p:nvCxnSpPr>
          <p:spPr>
            <a:xfrm>
              <a:off x="5172779" y="5734810"/>
              <a:ext cx="427449"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a:off x="5599932"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a:off x="5180315"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3" name="Straight Arrow Connector 162"/>
            <p:cNvCxnSpPr/>
            <p:nvPr/>
          </p:nvCxnSpPr>
          <p:spPr>
            <a:xfrm>
              <a:off x="5182622" y="5734810"/>
              <a:ext cx="406199"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5182622"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5597497"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66" name="Straight Arrow Connector 165"/>
            <p:cNvCxnSpPr/>
            <p:nvPr/>
          </p:nvCxnSpPr>
          <p:spPr>
            <a:xfrm>
              <a:off x="5682299" y="5905916"/>
              <a:ext cx="50114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6186676"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5689835"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p:nvPr/>
          </p:nvCxnSpPr>
          <p:spPr>
            <a:xfrm>
              <a:off x="5692142" y="5905916"/>
              <a:ext cx="49129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5692142"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6184426"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p:nvPr/>
          </p:nvCxnSpPr>
          <p:spPr>
            <a:xfrm>
              <a:off x="5175032" y="6068825"/>
              <a:ext cx="49961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5482983" y="597550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4" name="Straight Arrow Connector 173"/>
            <p:cNvCxnSpPr/>
            <p:nvPr/>
          </p:nvCxnSpPr>
          <p:spPr>
            <a:xfrm>
              <a:off x="5184875" y="6068825"/>
              <a:ext cx="297477"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5184875"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5486643"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grpSp>
      <p:sp>
        <p:nvSpPr>
          <p:cNvPr id="185" name="TextBox 184"/>
          <p:cNvSpPr txBox="1"/>
          <p:nvPr/>
        </p:nvSpPr>
        <p:spPr>
          <a:xfrm>
            <a:off x="2035967" y="4695873"/>
            <a:ext cx="2392455" cy="1323439"/>
          </a:xfrm>
          <a:prstGeom prst="rect">
            <a:avLst/>
          </a:prstGeom>
          <a:noFill/>
          <a:ln>
            <a:noFill/>
          </a:ln>
        </p:spPr>
        <p:txBody>
          <a:bodyPr wrap="square" rtlCol="0">
            <a:spAutoFit/>
          </a:bodyPr>
          <a:lstStyle/>
          <a:p>
            <a:r>
              <a:rPr lang="en-US" sz="1600"/>
              <a:t>The evidence shows that the blue resource is causing most risk of delay to most patients most of the time.</a:t>
            </a:r>
          </a:p>
        </p:txBody>
      </p:sp>
    </p:spTree>
    <p:extLst>
      <p:ext uri="{BB962C8B-B14F-4D97-AF65-F5344CB8AC3E}">
        <p14:creationId xmlns:p14="http://schemas.microsoft.com/office/powerpoint/2010/main" val="205274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0-#ppt_w/2"/>
                                          </p:val>
                                        </p:tav>
                                        <p:tav tm="100000">
                                          <p:val>
                                            <p:strVal val="#ppt_x"/>
                                          </p:val>
                                        </p:tav>
                                      </p:tavLst>
                                    </p:anim>
                                    <p:anim calcmode="lin" valueType="num">
                                      <p:cBhvr additive="base">
                                        <p:cTn id="8" dur="10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1000" fill="hold"/>
                                        <p:tgtEl>
                                          <p:spTgt spid="75"/>
                                        </p:tgtEl>
                                        <p:attrNameLst>
                                          <p:attrName>ppt_x</p:attrName>
                                        </p:attrNameLst>
                                      </p:cBhvr>
                                      <p:tavLst>
                                        <p:tav tm="0">
                                          <p:val>
                                            <p:strVal val="0-#ppt_w/2"/>
                                          </p:val>
                                        </p:tav>
                                        <p:tav tm="100000">
                                          <p:val>
                                            <p:strVal val="#ppt_x"/>
                                          </p:val>
                                        </p:tav>
                                      </p:tavLst>
                                    </p:anim>
                                    <p:anim calcmode="lin" valueType="num">
                                      <p:cBhvr additive="base">
                                        <p:cTn id="14" dur="1000" fill="hold"/>
                                        <p:tgtEl>
                                          <p:spTgt spid="7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1000" fill="hold"/>
                                        <p:tgtEl>
                                          <p:spTgt spid="111"/>
                                        </p:tgtEl>
                                        <p:attrNameLst>
                                          <p:attrName>ppt_x</p:attrName>
                                        </p:attrNameLst>
                                      </p:cBhvr>
                                      <p:tavLst>
                                        <p:tav tm="0">
                                          <p:val>
                                            <p:strVal val="0-#ppt_w/2"/>
                                          </p:val>
                                        </p:tav>
                                        <p:tav tm="100000">
                                          <p:val>
                                            <p:strVal val="#ppt_x"/>
                                          </p:val>
                                        </p:tav>
                                      </p:tavLst>
                                    </p:anim>
                                    <p:anim calcmode="lin" valueType="num">
                                      <p:cBhvr additive="base">
                                        <p:cTn id="18" dur="1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0-#ppt_w/2"/>
                                          </p:val>
                                        </p:tav>
                                        <p:tav tm="100000">
                                          <p:val>
                                            <p:strVal val="#ppt_x"/>
                                          </p:val>
                                        </p:tav>
                                      </p:tavLst>
                                    </p:anim>
                                    <p:anim calcmode="lin" valueType="num">
                                      <p:cBhvr additive="base">
                                        <p:cTn id="24"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1000" fill="hold"/>
                                        <p:tgtEl>
                                          <p:spTgt spid="147"/>
                                        </p:tgtEl>
                                        <p:attrNameLst>
                                          <p:attrName>ppt_x</p:attrName>
                                        </p:attrNameLst>
                                      </p:cBhvr>
                                      <p:tavLst>
                                        <p:tav tm="0">
                                          <p:val>
                                            <p:strVal val="0-#ppt_w/2"/>
                                          </p:val>
                                        </p:tav>
                                        <p:tav tm="100000">
                                          <p:val>
                                            <p:strVal val="#ppt_x"/>
                                          </p:val>
                                        </p:tav>
                                      </p:tavLst>
                                    </p:anim>
                                    <p:anim calcmode="lin" valueType="num">
                                      <p:cBhvr additive="base">
                                        <p:cTn id="30" dur="10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5"/>
                                        </p:tgtEl>
                                        <p:attrNameLst>
                                          <p:attrName>style.visibility</p:attrName>
                                        </p:attrNameLst>
                                      </p:cBhvr>
                                      <p:to>
                                        <p:strVal val="visible"/>
                                      </p:to>
                                    </p:set>
                                    <p:animEffect transition="in" filter="fade">
                                      <p:cBhvr>
                                        <p:cTn id="35"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Rectangle 185">
            <a:extLst>
              <a:ext uri="{FF2B5EF4-FFF2-40B4-BE49-F238E27FC236}">
                <a16:creationId xmlns:a16="http://schemas.microsoft.com/office/drawing/2014/main" id="{95D35BDF-E8CE-2640-8CDE-86271A99B76D}"/>
              </a:ext>
            </a:extLst>
          </p:cNvPr>
          <p:cNvSpPr/>
          <p:nvPr/>
        </p:nvSpPr>
        <p:spPr>
          <a:xfrm>
            <a:off x="0" y="0"/>
            <a:ext cx="12192000" cy="6858000"/>
          </a:xfrm>
          <a:prstGeom prst="rect">
            <a:avLst/>
          </a:prstGeom>
          <a:solidFill>
            <a:schemeClr val="bg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1"/>
          </p:nvPr>
        </p:nvSpPr>
        <p:spPr/>
        <p:txBody>
          <a:bodyPr/>
          <a:lstStyle/>
          <a:p>
            <a:endParaRPr lang="en-GB"/>
          </a:p>
        </p:txBody>
      </p:sp>
      <p:sp>
        <p:nvSpPr>
          <p:cNvPr id="3" name="Rectangle 2"/>
          <p:cNvSpPr/>
          <p:nvPr/>
        </p:nvSpPr>
        <p:spPr>
          <a:xfrm>
            <a:off x="1524000" y="346545"/>
            <a:ext cx="9144000" cy="6508376"/>
          </a:xfrm>
          <a:prstGeom prst="rect">
            <a:avLst/>
          </a:prstGeom>
          <a:solidFill>
            <a:schemeClr val="bg1"/>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p:cNvSpPr/>
          <p:nvPr/>
        </p:nvSpPr>
        <p:spPr>
          <a:xfrm>
            <a:off x="1524001" y="0"/>
            <a:ext cx="9143999" cy="856778"/>
          </a:xfrm>
          <a:prstGeom prst="rect">
            <a:avLst/>
          </a:prstGeom>
          <a:solidFill>
            <a:schemeClr val="bg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a:off x="4799600" y="346545"/>
            <a:ext cx="2842225" cy="0"/>
          </a:xfrm>
          <a:prstGeom prst="straightConnector1">
            <a:avLst/>
          </a:prstGeom>
          <a:ln w="28575" cmpd="sng">
            <a:solidFill>
              <a:schemeClr val="tx1">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565589" y="1982"/>
            <a:ext cx="1118748" cy="307777"/>
          </a:xfrm>
          <a:prstGeom prst="rect">
            <a:avLst/>
          </a:prstGeom>
          <a:noFill/>
          <a:ln>
            <a:noFill/>
          </a:ln>
        </p:spPr>
        <p:txBody>
          <a:bodyPr wrap="square" rtlCol="0">
            <a:spAutoFit/>
          </a:bodyPr>
          <a:lstStyle/>
          <a:p>
            <a:pPr algn="ctr"/>
            <a:r>
              <a:rPr lang="en-US" sz="1400"/>
              <a:t>Time</a:t>
            </a:r>
          </a:p>
        </p:txBody>
      </p:sp>
      <p:grpSp>
        <p:nvGrpSpPr>
          <p:cNvPr id="7" name="Group 49"/>
          <p:cNvGrpSpPr/>
          <p:nvPr/>
        </p:nvGrpSpPr>
        <p:grpSpPr>
          <a:xfrm>
            <a:off x="4737329" y="4121969"/>
            <a:ext cx="3490147" cy="1172919"/>
            <a:chOff x="3213328" y="4121968"/>
            <a:chExt cx="3490147" cy="1172919"/>
          </a:xfrm>
        </p:grpSpPr>
        <p:sp>
          <p:nvSpPr>
            <p:cNvPr id="8" name="Rectangle 7"/>
            <p:cNvSpPr/>
            <p:nvPr/>
          </p:nvSpPr>
          <p:spPr>
            <a:xfrm>
              <a:off x="3426804" y="4235224"/>
              <a:ext cx="503940" cy="755980"/>
            </a:xfrm>
            <a:prstGeom prst="rect">
              <a:avLst/>
            </a:prstGeom>
            <a:solidFill>
              <a:srgbClr val="373737">
                <a:alpha val="10000"/>
              </a:srgbClr>
            </a:solidFill>
            <a:ln w="28575" cmpd="sng">
              <a:solidFill>
                <a:srgbClr val="37373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 name="Group 360"/>
            <p:cNvGrpSpPr/>
            <p:nvPr/>
          </p:nvGrpSpPr>
          <p:grpSpPr>
            <a:xfrm>
              <a:off x="3537663" y="4331298"/>
              <a:ext cx="265000" cy="576367"/>
              <a:chOff x="787639" y="2581199"/>
              <a:chExt cx="649803" cy="1413303"/>
            </a:xfrm>
          </p:grpSpPr>
          <p:sp>
            <p:nvSpPr>
              <p:cNvPr id="31" name="Oval 30"/>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Oval 36"/>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 name="Rectangle 9"/>
            <p:cNvSpPr/>
            <p:nvPr/>
          </p:nvSpPr>
          <p:spPr>
            <a:xfrm>
              <a:off x="5257014" y="4384373"/>
              <a:ext cx="28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542339" y="4384373"/>
              <a:ext cx="28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ectangle 11"/>
            <p:cNvSpPr/>
            <p:nvPr/>
          </p:nvSpPr>
          <p:spPr>
            <a:xfrm>
              <a:off x="6145551" y="4384373"/>
              <a:ext cx="492350"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ectangle 12"/>
            <p:cNvSpPr/>
            <p:nvPr/>
          </p:nvSpPr>
          <p:spPr>
            <a:xfrm>
              <a:off x="5831458" y="4384373"/>
              <a:ext cx="28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5553419" y="4121968"/>
              <a:ext cx="1150056" cy="276999"/>
            </a:xfrm>
            <a:prstGeom prst="rect">
              <a:avLst/>
            </a:prstGeom>
            <a:noFill/>
            <a:ln>
              <a:noFill/>
            </a:ln>
          </p:spPr>
          <p:txBody>
            <a:bodyPr wrap="square" rtlCol="0">
              <a:spAutoFit/>
            </a:bodyPr>
            <a:lstStyle/>
            <a:p>
              <a:pPr algn="ctr"/>
              <a:r>
                <a:rPr lang="en-US" sz="1200"/>
                <a:t>PDD</a:t>
              </a:r>
            </a:p>
          </p:txBody>
        </p:sp>
        <p:cxnSp>
          <p:nvCxnSpPr>
            <p:cNvPr id="15" name="Straight Arrow Connector 14"/>
            <p:cNvCxnSpPr/>
            <p:nvPr/>
          </p:nvCxnSpPr>
          <p:spPr>
            <a:xfrm>
              <a:off x="5430375" y="4578903"/>
              <a:ext cx="844868"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6275802"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437911"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440218" y="4578903"/>
              <a:ext cx="83126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440218"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277169"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451792" y="4383514"/>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35642" y="4121968"/>
              <a:ext cx="1093678" cy="276999"/>
            </a:xfrm>
            <a:prstGeom prst="rect">
              <a:avLst/>
            </a:prstGeom>
            <a:noFill/>
            <a:ln>
              <a:noFill/>
            </a:ln>
          </p:spPr>
          <p:txBody>
            <a:bodyPr wrap="square" rtlCol="0">
              <a:spAutoFit/>
            </a:bodyPr>
            <a:lstStyle/>
            <a:p>
              <a:pPr algn="ctr"/>
              <a:r>
                <a:rPr lang="en-US" sz="1200"/>
                <a:t>Admission </a:t>
              </a:r>
            </a:p>
          </p:txBody>
        </p:sp>
        <p:cxnSp>
          <p:nvCxnSpPr>
            <p:cNvPr id="23" name="Straight Connector 22"/>
            <p:cNvCxnSpPr/>
            <p:nvPr/>
          </p:nvCxnSpPr>
          <p:spPr>
            <a:xfrm>
              <a:off x="4461638" y="4975730"/>
              <a:ext cx="164935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4754785" y="4384373"/>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4934597" y="4833063"/>
              <a:ext cx="77328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713951" y="473974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939283" y="4833063"/>
              <a:ext cx="768599"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941628"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713809"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3213328" y="5017888"/>
              <a:ext cx="908904" cy="276999"/>
            </a:xfrm>
            <a:prstGeom prst="rect">
              <a:avLst/>
            </a:prstGeom>
            <a:noFill/>
            <a:ln>
              <a:noFill/>
            </a:ln>
          </p:spPr>
          <p:txBody>
            <a:bodyPr wrap="square" rtlCol="0">
              <a:spAutoFit/>
            </a:bodyPr>
            <a:lstStyle/>
            <a:p>
              <a:pPr algn="ctr"/>
              <a:r>
                <a:rPr lang="en-US" sz="1200"/>
                <a:t>Patient D</a:t>
              </a:r>
            </a:p>
          </p:txBody>
        </p:sp>
      </p:grpSp>
      <p:grpSp>
        <p:nvGrpSpPr>
          <p:cNvPr id="39" name="Group 46"/>
          <p:cNvGrpSpPr/>
          <p:nvPr/>
        </p:nvGrpSpPr>
        <p:grpSpPr>
          <a:xfrm>
            <a:off x="2298258" y="500825"/>
            <a:ext cx="5832069" cy="1172919"/>
            <a:chOff x="774257" y="500824"/>
            <a:chExt cx="5832069" cy="1172919"/>
          </a:xfrm>
        </p:grpSpPr>
        <p:sp>
          <p:nvSpPr>
            <p:cNvPr id="40" name="Rectangle 39"/>
            <p:cNvSpPr/>
            <p:nvPr/>
          </p:nvSpPr>
          <p:spPr>
            <a:xfrm>
              <a:off x="917180" y="614080"/>
              <a:ext cx="503940" cy="755980"/>
            </a:xfrm>
            <a:prstGeom prst="rect">
              <a:avLst/>
            </a:prstGeom>
            <a:solidFill>
              <a:srgbClr val="F9505A">
                <a:alpha val="10000"/>
              </a:srgbClr>
            </a:solidFill>
            <a:ln w="28575" cmpd="sng">
              <a:solidFill>
                <a:srgbClr val="F9505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TextBox 40"/>
            <p:cNvSpPr txBox="1"/>
            <p:nvPr/>
          </p:nvSpPr>
          <p:spPr>
            <a:xfrm>
              <a:off x="2192008" y="1347520"/>
              <a:ext cx="801392" cy="276999"/>
            </a:xfrm>
            <a:prstGeom prst="rect">
              <a:avLst/>
            </a:prstGeom>
            <a:noFill/>
            <a:ln>
              <a:noFill/>
            </a:ln>
          </p:spPr>
          <p:txBody>
            <a:bodyPr wrap="square" rtlCol="0">
              <a:spAutoFit/>
            </a:bodyPr>
            <a:lstStyle/>
            <a:p>
              <a:pPr algn="ctr"/>
              <a:r>
                <a:rPr lang="en-US" sz="1200"/>
                <a:t>MDT</a:t>
              </a:r>
            </a:p>
          </p:txBody>
        </p:sp>
        <p:grpSp>
          <p:nvGrpSpPr>
            <p:cNvPr id="42" name="Group 9"/>
            <p:cNvGrpSpPr/>
            <p:nvPr/>
          </p:nvGrpSpPr>
          <p:grpSpPr>
            <a:xfrm>
              <a:off x="1028039" y="710154"/>
              <a:ext cx="265000" cy="576367"/>
              <a:chOff x="787639" y="2581199"/>
              <a:chExt cx="649803" cy="1413303"/>
            </a:xfrm>
          </p:grpSpPr>
          <p:sp>
            <p:nvSpPr>
              <p:cNvPr id="67" name="Oval 66"/>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2" name="Oval 71"/>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Oval 72"/>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Freeform 73"/>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3" name="Rectangle 42"/>
            <p:cNvSpPr/>
            <p:nvPr/>
          </p:nvSpPr>
          <p:spPr>
            <a:xfrm>
              <a:off x="3900006" y="763229"/>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Rectangle 43"/>
            <p:cNvSpPr/>
            <p:nvPr/>
          </p:nvSpPr>
          <p:spPr>
            <a:xfrm>
              <a:off x="4575286" y="763229"/>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Rectangle 44"/>
            <p:cNvSpPr/>
            <p:nvPr/>
          </p:nvSpPr>
          <p:spPr>
            <a:xfrm>
              <a:off x="5964132" y="763229"/>
              <a:ext cx="642194"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Rectangle 45"/>
            <p:cNvSpPr/>
            <p:nvPr/>
          </p:nvSpPr>
          <p:spPr>
            <a:xfrm>
              <a:off x="5248965" y="763229"/>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5382078" y="500824"/>
              <a:ext cx="1150056" cy="276999"/>
            </a:xfrm>
            <a:prstGeom prst="rect">
              <a:avLst/>
            </a:prstGeom>
            <a:noFill/>
            <a:ln>
              <a:noFill/>
            </a:ln>
          </p:spPr>
          <p:txBody>
            <a:bodyPr wrap="square" rtlCol="0">
              <a:spAutoFit/>
            </a:bodyPr>
            <a:lstStyle/>
            <a:p>
              <a:pPr algn="ctr"/>
              <a:r>
                <a:rPr lang="en-US" sz="1200"/>
                <a:t>PDD</a:t>
              </a:r>
            </a:p>
          </p:txBody>
        </p:sp>
        <p:cxnSp>
          <p:nvCxnSpPr>
            <p:cNvPr id="48" name="Straight Arrow Connector 47"/>
            <p:cNvCxnSpPr/>
            <p:nvPr/>
          </p:nvCxnSpPr>
          <p:spPr>
            <a:xfrm>
              <a:off x="2806851" y="1020404"/>
              <a:ext cx="268782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504655" y="927085"/>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2816694" y="1020404"/>
              <a:ext cx="268782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816694"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39"/>
            <p:cNvCxnSpPr/>
            <p:nvPr/>
          </p:nvCxnSpPr>
          <p:spPr>
            <a:xfrm>
              <a:off x="5504513"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1942168" y="762370"/>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1426018" y="500824"/>
              <a:ext cx="1093678" cy="276999"/>
            </a:xfrm>
            <a:prstGeom prst="rect">
              <a:avLst/>
            </a:prstGeom>
            <a:noFill/>
            <a:ln>
              <a:noFill/>
            </a:ln>
          </p:spPr>
          <p:txBody>
            <a:bodyPr wrap="square" rtlCol="0">
              <a:spAutoFit/>
            </a:bodyPr>
            <a:lstStyle/>
            <a:p>
              <a:pPr algn="ctr"/>
              <a:r>
                <a:rPr lang="en-US" sz="1200"/>
                <a:t>Admission </a:t>
              </a:r>
            </a:p>
          </p:txBody>
        </p:sp>
        <p:cxnSp>
          <p:nvCxnSpPr>
            <p:cNvPr id="55" name="Straight Connector 54"/>
            <p:cNvCxnSpPr/>
            <p:nvPr/>
          </p:nvCxnSpPr>
          <p:spPr>
            <a:xfrm>
              <a:off x="2584864" y="763229"/>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nvGrpSpPr>
            <p:cNvPr id="56" name="Group 107"/>
            <p:cNvGrpSpPr/>
            <p:nvPr/>
          </p:nvGrpSpPr>
          <p:grpSpPr>
            <a:xfrm>
              <a:off x="3190508" y="806873"/>
              <a:ext cx="638458" cy="144000"/>
              <a:chOff x="2968774" y="3088578"/>
              <a:chExt cx="638458" cy="144000"/>
            </a:xfrm>
          </p:grpSpPr>
          <p:cxnSp>
            <p:nvCxnSpPr>
              <p:cNvPr id="64" name="Straight Arrow Connector 63"/>
              <p:cNvCxnSpPr/>
              <p:nvPr/>
            </p:nvCxnSpPr>
            <p:spPr>
              <a:xfrm>
                <a:off x="2968774" y="3160578"/>
                <a:ext cx="628614"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2972880"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607232"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grpSp>
        <p:cxnSp>
          <p:nvCxnSpPr>
            <p:cNvPr id="57" name="Straight Arrow Connector 56"/>
            <p:cNvCxnSpPr/>
            <p:nvPr/>
          </p:nvCxnSpPr>
          <p:spPr>
            <a:xfrm>
              <a:off x="3149531" y="1211919"/>
              <a:ext cx="195269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098035" y="1118600"/>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3159374" y="1211919"/>
              <a:ext cx="1939676"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59374"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097893"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774257" y="1396744"/>
              <a:ext cx="801392" cy="276999"/>
            </a:xfrm>
            <a:prstGeom prst="rect">
              <a:avLst/>
            </a:prstGeom>
            <a:noFill/>
            <a:ln>
              <a:noFill/>
            </a:ln>
          </p:spPr>
          <p:txBody>
            <a:bodyPr wrap="square" rtlCol="0">
              <a:spAutoFit/>
            </a:bodyPr>
            <a:lstStyle/>
            <a:p>
              <a:pPr algn="ctr"/>
              <a:r>
                <a:rPr lang="en-US" sz="1200"/>
                <a:t>Patient A</a:t>
              </a:r>
            </a:p>
          </p:txBody>
        </p:sp>
        <p:cxnSp>
          <p:nvCxnSpPr>
            <p:cNvPr id="63" name="Straight Connector 62"/>
            <p:cNvCxnSpPr/>
            <p:nvPr/>
          </p:nvCxnSpPr>
          <p:spPr>
            <a:xfrm>
              <a:off x="1952014" y="1354586"/>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75" name="Group 47"/>
          <p:cNvGrpSpPr/>
          <p:nvPr/>
        </p:nvGrpSpPr>
        <p:grpSpPr>
          <a:xfrm>
            <a:off x="2701406" y="1707873"/>
            <a:ext cx="7026746" cy="1172919"/>
            <a:chOff x="1177406" y="1707872"/>
            <a:chExt cx="7026746" cy="1172919"/>
          </a:xfrm>
        </p:grpSpPr>
        <p:sp>
          <p:nvSpPr>
            <p:cNvPr id="76" name="Rectangle 75"/>
            <p:cNvSpPr/>
            <p:nvPr/>
          </p:nvSpPr>
          <p:spPr>
            <a:xfrm>
              <a:off x="1320329" y="1821128"/>
              <a:ext cx="503940" cy="755980"/>
            </a:xfrm>
            <a:prstGeom prst="rect">
              <a:avLst/>
            </a:prstGeom>
            <a:solidFill>
              <a:schemeClr val="tx1">
                <a:lumMod val="50000"/>
                <a:alpha val="10000"/>
              </a:schemeClr>
            </a:solidFill>
            <a:ln w="28575" cmpd="sng">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77" name="Group 288"/>
            <p:cNvGrpSpPr/>
            <p:nvPr/>
          </p:nvGrpSpPr>
          <p:grpSpPr>
            <a:xfrm>
              <a:off x="1431188" y="1917202"/>
              <a:ext cx="265000" cy="576367"/>
              <a:chOff x="787639" y="2581199"/>
              <a:chExt cx="649803" cy="1413303"/>
            </a:xfrm>
          </p:grpSpPr>
          <p:sp>
            <p:nvSpPr>
              <p:cNvPr id="103" name="Oval 102"/>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4" name="Straight Connector 103"/>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8" name="Oval 107"/>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9" name="Oval 108"/>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0" name="Freeform 109"/>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78" name="Rectangle 77"/>
            <p:cNvSpPr/>
            <p:nvPr/>
          </p:nvSpPr>
          <p:spPr>
            <a:xfrm>
              <a:off x="4745491" y="1970277"/>
              <a:ext cx="82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ectangle 78"/>
            <p:cNvSpPr/>
            <p:nvPr/>
          </p:nvSpPr>
          <p:spPr>
            <a:xfrm>
              <a:off x="5572528" y="1970277"/>
              <a:ext cx="82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Rectangle 79"/>
            <p:cNvSpPr/>
            <p:nvPr/>
          </p:nvSpPr>
          <p:spPr>
            <a:xfrm>
              <a:off x="7254216" y="1970277"/>
              <a:ext cx="949936"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Rectangle 80"/>
            <p:cNvSpPr/>
            <p:nvPr/>
          </p:nvSpPr>
          <p:spPr>
            <a:xfrm>
              <a:off x="6397956" y="1970277"/>
              <a:ext cx="82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6672164" y="1707872"/>
              <a:ext cx="1150056" cy="276999"/>
            </a:xfrm>
            <a:prstGeom prst="rect">
              <a:avLst/>
            </a:prstGeom>
            <a:noFill/>
            <a:ln>
              <a:noFill/>
            </a:ln>
          </p:spPr>
          <p:txBody>
            <a:bodyPr wrap="square" rtlCol="0">
              <a:spAutoFit/>
            </a:bodyPr>
            <a:lstStyle/>
            <a:p>
              <a:pPr algn="ctr"/>
              <a:r>
                <a:rPr lang="en-US" sz="1200"/>
                <a:t>PDD</a:t>
              </a:r>
            </a:p>
          </p:txBody>
        </p:sp>
        <p:cxnSp>
          <p:nvCxnSpPr>
            <p:cNvPr id="83" name="Straight Arrow Connector 82"/>
            <p:cNvCxnSpPr/>
            <p:nvPr/>
          </p:nvCxnSpPr>
          <p:spPr>
            <a:xfrm>
              <a:off x="3760590" y="2255585"/>
              <a:ext cx="400392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7768555" y="216226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3770433" y="2255585"/>
              <a:ext cx="399006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77043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776841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2345317" y="1969418"/>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1829167" y="1707872"/>
              <a:ext cx="1093678" cy="276999"/>
            </a:xfrm>
            <a:prstGeom prst="rect">
              <a:avLst/>
            </a:prstGeom>
            <a:noFill/>
            <a:ln>
              <a:noFill/>
            </a:ln>
          </p:spPr>
          <p:txBody>
            <a:bodyPr wrap="square" rtlCol="0">
              <a:spAutoFit/>
            </a:bodyPr>
            <a:lstStyle/>
            <a:p>
              <a:pPr algn="ctr"/>
              <a:r>
                <a:rPr lang="en-US" sz="1200"/>
                <a:t>Admission </a:t>
              </a:r>
            </a:p>
          </p:txBody>
        </p:sp>
        <p:cxnSp>
          <p:nvCxnSpPr>
            <p:cNvPr id="90" name="Straight Connector 89"/>
            <p:cNvCxnSpPr/>
            <p:nvPr/>
          </p:nvCxnSpPr>
          <p:spPr>
            <a:xfrm>
              <a:off x="2355163" y="2561634"/>
              <a:ext cx="487134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3234138" y="1970277"/>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a:off x="3552680" y="2418967"/>
              <a:ext cx="178220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328054" y="232564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a:off x="3562523" y="2418967"/>
              <a:ext cx="1764641"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3562523"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5331774"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1177406" y="2603792"/>
              <a:ext cx="801392" cy="276999"/>
            </a:xfrm>
            <a:prstGeom prst="rect">
              <a:avLst/>
            </a:prstGeom>
            <a:noFill/>
            <a:ln>
              <a:noFill/>
            </a:ln>
          </p:spPr>
          <p:txBody>
            <a:bodyPr wrap="square" rtlCol="0">
              <a:spAutoFit/>
            </a:bodyPr>
            <a:lstStyle/>
            <a:p>
              <a:pPr algn="ctr"/>
              <a:r>
                <a:rPr lang="en-US" sz="1200"/>
                <a:t>Patient B</a:t>
              </a:r>
            </a:p>
          </p:txBody>
        </p:sp>
        <p:cxnSp>
          <p:nvCxnSpPr>
            <p:cNvPr id="98" name="Straight Arrow Connector 97"/>
            <p:cNvCxnSpPr/>
            <p:nvPr/>
          </p:nvCxnSpPr>
          <p:spPr>
            <a:xfrm>
              <a:off x="3463925" y="2090927"/>
              <a:ext cx="198424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5446330" y="199760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3473450" y="2090927"/>
              <a:ext cx="1970962" cy="0"/>
            </a:xfrm>
            <a:prstGeom prst="straightConnector1">
              <a:avLst/>
            </a:prstGeom>
            <a:ln w="28575" cmpd="sng">
              <a:solidFill>
                <a:srgbClr val="772AE6"/>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3470668"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5449946"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grpSp>
      <p:grpSp>
        <p:nvGrpSpPr>
          <p:cNvPr id="111" name="Group 6"/>
          <p:cNvGrpSpPr/>
          <p:nvPr/>
        </p:nvGrpSpPr>
        <p:grpSpPr>
          <a:xfrm>
            <a:off x="2671172" y="2914921"/>
            <a:ext cx="5897916" cy="1172919"/>
            <a:chOff x="1147172" y="2914920"/>
            <a:chExt cx="5897916" cy="1172919"/>
          </a:xfrm>
        </p:grpSpPr>
        <p:sp>
          <p:nvSpPr>
            <p:cNvPr id="112" name="Rectangle 111"/>
            <p:cNvSpPr/>
            <p:nvPr/>
          </p:nvSpPr>
          <p:spPr>
            <a:xfrm>
              <a:off x="1340490" y="3028176"/>
              <a:ext cx="503940" cy="755980"/>
            </a:xfrm>
            <a:prstGeom prst="rect">
              <a:avLst/>
            </a:prstGeom>
            <a:solidFill>
              <a:srgbClr val="FFAD49">
                <a:alpha val="10000"/>
              </a:srgbClr>
            </a:solidFill>
            <a:ln w="28575" cmpd="sng">
              <a:solidFill>
                <a:srgbClr val="FFAD4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3" name="Group 324"/>
            <p:cNvGrpSpPr/>
            <p:nvPr/>
          </p:nvGrpSpPr>
          <p:grpSpPr>
            <a:xfrm>
              <a:off x="1451349" y="3124250"/>
              <a:ext cx="265000" cy="576367"/>
              <a:chOff x="787639" y="2581199"/>
              <a:chExt cx="649803" cy="1413303"/>
            </a:xfrm>
          </p:grpSpPr>
          <p:sp>
            <p:nvSpPr>
              <p:cNvPr id="139" name="Oval 138"/>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0" name="Straight Connector 139"/>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44" name="Oval 143"/>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5" name="Oval 144"/>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6" name="Freeform 145"/>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4" name="Rectangle 113"/>
            <p:cNvSpPr/>
            <p:nvPr/>
          </p:nvSpPr>
          <p:spPr>
            <a:xfrm>
              <a:off x="4315434" y="3177325"/>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Rectangle 114"/>
            <p:cNvSpPr/>
            <p:nvPr/>
          </p:nvSpPr>
          <p:spPr>
            <a:xfrm>
              <a:off x="4996583" y="3177325"/>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Rectangle 115"/>
            <p:cNvSpPr/>
            <p:nvPr/>
          </p:nvSpPr>
          <p:spPr>
            <a:xfrm>
              <a:off x="6387441" y="3177325"/>
              <a:ext cx="657647"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Rectangle 116"/>
            <p:cNvSpPr/>
            <p:nvPr/>
          </p:nvSpPr>
          <p:spPr>
            <a:xfrm>
              <a:off x="5676552" y="3177325"/>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TextBox 117"/>
            <p:cNvSpPr txBox="1"/>
            <p:nvPr/>
          </p:nvSpPr>
          <p:spPr>
            <a:xfrm>
              <a:off x="5805388" y="2914920"/>
              <a:ext cx="1150056" cy="276999"/>
            </a:xfrm>
            <a:prstGeom prst="rect">
              <a:avLst/>
            </a:prstGeom>
            <a:noFill/>
            <a:ln>
              <a:noFill/>
            </a:ln>
          </p:spPr>
          <p:txBody>
            <a:bodyPr wrap="square" rtlCol="0">
              <a:spAutoFit/>
            </a:bodyPr>
            <a:lstStyle/>
            <a:p>
              <a:pPr algn="ctr"/>
              <a:r>
                <a:rPr lang="en-US" sz="1200"/>
                <a:t>PDD</a:t>
              </a:r>
            </a:p>
          </p:txBody>
        </p:sp>
        <p:cxnSp>
          <p:nvCxnSpPr>
            <p:cNvPr id="119" name="Straight Arrow Connector 118"/>
            <p:cNvCxnSpPr/>
            <p:nvPr/>
          </p:nvCxnSpPr>
          <p:spPr>
            <a:xfrm>
              <a:off x="3216003" y="3465380"/>
              <a:ext cx="798422"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4013024" y="337206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a:off x="3216003" y="3465380"/>
              <a:ext cx="798422"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a:off x="3220677"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4012883"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2365478" y="3176466"/>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5" name="TextBox 124"/>
            <p:cNvSpPr txBox="1"/>
            <p:nvPr/>
          </p:nvSpPr>
          <p:spPr>
            <a:xfrm>
              <a:off x="1849328" y="2914920"/>
              <a:ext cx="1093678" cy="276999"/>
            </a:xfrm>
            <a:prstGeom prst="rect">
              <a:avLst/>
            </a:prstGeom>
            <a:noFill/>
            <a:ln>
              <a:noFill/>
            </a:ln>
          </p:spPr>
          <p:txBody>
            <a:bodyPr wrap="square" rtlCol="0">
              <a:spAutoFit/>
            </a:bodyPr>
            <a:lstStyle/>
            <a:p>
              <a:pPr algn="ctr"/>
              <a:r>
                <a:rPr lang="en-US" sz="1200"/>
                <a:t>Admission </a:t>
              </a:r>
            </a:p>
          </p:txBody>
        </p:sp>
        <p:cxnSp>
          <p:nvCxnSpPr>
            <p:cNvPr id="126" name="Straight Connector 125"/>
            <p:cNvCxnSpPr/>
            <p:nvPr/>
          </p:nvCxnSpPr>
          <p:spPr>
            <a:xfrm>
              <a:off x="2375324" y="3768682"/>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a:off x="3008174" y="3177325"/>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a:off x="4188181" y="3626015"/>
              <a:ext cx="90330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5088790" y="353269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a:off x="4188181" y="3626015"/>
              <a:ext cx="899441"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4192400"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5092508"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sp>
          <p:nvSpPr>
            <p:cNvPr id="133" name="TextBox 132"/>
            <p:cNvSpPr txBox="1"/>
            <p:nvPr/>
          </p:nvSpPr>
          <p:spPr>
            <a:xfrm>
              <a:off x="1147172" y="3810840"/>
              <a:ext cx="858510" cy="276999"/>
            </a:xfrm>
            <a:prstGeom prst="rect">
              <a:avLst/>
            </a:prstGeom>
            <a:noFill/>
            <a:ln>
              <a:noFill/>
            </a:ln>
          </p:spPr>
          <p:txBody>
            <a:bodyPr wrap="square" rtlCol="0">
              <a:spAutoFit/>
            </a:bodyPr>
            <a:lstStyle/>
            <a:p>
              <a:pPr algn="ctr"/>
              <a:r>
                <a:rPr lang="en-US" sz="1200"/>
                <a:t>Patient C</a:t>
              </a:r>
            </a:p>
          </p:txBody>
        </p:sp>
        <p:cxnSp>
          <p:nvCxnSpPr>
            <p:cNvPr id="134" name="Straight Arrow Connector 133"/>
            <p:cNvCxnSpPr/>
            <p:nvPr/>
          </p:nvCxnSpPr>
          <p:spPr>
            <a:xfrm>
              <a:off x="3840757" y="3300495"/>
              <a:ext cx="70699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4543704" y="320717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a:off x="3840757" y="3300495"/>
              <a:ext cx="703818"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3844459"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4543562"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147" name="TextBox 146"/>
          <p:cNvSpPr txBox="1"/>
          <p:nvPr/>
        </p:nvSpPr>
        <p:spPr>
          <a:xfrm>
            <a:off x="8593071" y="226407"/>
            <a:ext cx="1693417" cy="1323439"/>
          </a:xfrm>
          <a:prstGeom prst="rect">
            <a:avLst/>
          </a:prstGeom>
          <a:noFill/>
          <a:ln>
            <a:noFill/>
          </a:ln>
        </p:spPr>
        <p:txBody>
          <a:bodyPr wrap="square" rtlCol="0">
            <a:spAutoFit/>
          </a:bodyPr>
          <a:lstStyle/>
          <a:p>
            <a:r>
              <a:rPr lang="en-US" sz="1600"/>
              <a:t>Resources will be synchronised as they work on patients in PDD order.</a:t>
            </a:r>
          </a:p>
        </p:txBody>
      </p:sp>
      <p:grpSp>
        <p:nvGrpSpPr>
          <p:cNvPr id="148" name="Group 189"/>
          <p:cNvGrpSpPr/>
          <p:nvPr/>
        </p:nvGrpSpPr>
        <p:grpSpPr>
          <a:xfrm>
            <a:off x="5049772" y="5329017"/>
            <a:ext cx="4175514" cy="1172919"/>
            <a:chOff x="3525772" y="5329016"/>
            <a:chExt cx="4175514" cy="1172919"/>
          </a:xfrm>
        </p:grpSpPr>
        <p:sp>
          <p:nvSpPr>
            <p:cNvPr id="149" name="Rectangle 148"/>
            <p:cNvSpPr/>
            <p:nvPr/>
          </p:nvSpPr>
          <p:spPr>
            <a:xfrm>
              <a:off x="3678783" y="5442272"/>
              <a:ext cx="503940" cy="755980"/>
            </a:xfrm>
            <a:prstGeom prst="rect">
              <a:avLst/>
            </a:prstGeom>
            <a:solidFill>
              <a:srgbClr val="479634">
                <a:alpha val="10000"/>
              </a:srgbClr>
            </a:solidFill>
            <a:ln w="28575" cmpd="sng">
              <a:solidFill>
                <a:srgbClr val="47963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0" name="Group 191"/>
            <p:cNvGrpSpPr/>
            <p:nvPr/>
          </p:nvGrpSpPr>
          <p:grpSpPr>
            <a:xfrm>
              <a:off x="3789642" y="5538346"/>
              <a:ext cx="265000" cy="576367"/>
              <a:chOff x="787639" y="2581199"/>
              <a:chExt cx="649803" cy="1413303"/>
            </a:xfrm>
          </p:grpSpPr>
          <p:sp>
            <p:nvSpPr>
              <p:cNvPr id="178" name="Oval 177"/>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9" name="Straight Connector 178"/>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3" name="Oval 182"/>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4" name="Oval 183"/>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5" name="Freeform 184"/>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51" name="Rectangle 150"/>
            <p:cNvSpPr/>
            <p:nvPr/>
          </p:nvSpPr>
          <p:spPr>
            <a:xfrm>
              <a:off x="5921065" y="5591421"/>
              <a:ext cx="396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2" name="Rectangle 151"/>
            <p:cNvSpPr/>
            <p:nvPr/>
          </p:nvSpPr>
          <p:spPr>
            <a:xfrm>
              <a:off x="6310736" y="5591421"/>
              <a:ext cx="396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3" name="Rectangle 152"/>
            <p:cNvSpPr/>
            <p:nvPr/>
          </p:nvSpPr>
          <p:spPr>
            <a:xfrm>
              <a:off x="7133283" y="5591421"/>
              <a:ext cx="486308"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4" name="Rectangle 153"/>
            <p:cNvSpPr/>
            <p:nvPr/>
          </p:nvSpPr>
          <p:spPr>
            <a:xfrm>
              <a:off x="6706552" y="5591421"/>
              <a:ext cx="396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5" name="TextBox 154"/>
            <p:cNvSpPr txBox="1"/>
            <p:nvPr/>
          </p:nvSpPr>
          <p:spPr>
            <a:xfrm>
              <a:off x="6551230" y="5329016"/>
              <a:ext cx="1150056" cy="276999"/>
            </a:xfrm>
            <a:prstGeom prst="rect">
              <a:avLst/>
            </a:prstGeom>
            <a:noFill/>
            <a:ln>
              <a:noFill/>
            </a:ln>
          </p:spPr>
          <p:txBody>
            <a:bodyPr wrap="square" rtlCol="0">
              <a:spAutoFit/>
            </a:bodyPr>
            <a:lstStyle/>
            <a:p>
              <a:pPr algn="ctr"/>
              <a:r>
                <a:rPr lang="en-US" sz="1200"/>
                <a:t>PDD</a:t>
              </a:r>
            </a:p>
          </p:txBody>
        </p:sp>
        <p:cxnSp>
          <p:nvCxnSpPr>
            <p:cNvPr id="156" name="Straight Connector 155"/>
            <p:cNvCxnSpPr/>
            <p:nvPr/>
          </p:nvCxnSpPr>
          <p:spPr>
            <a:xfrm>
              <a:off x="4703771" y="5590562"/>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4187621" y="5329016"/>
              <a:ext cx="1093678" cy="276999"/>
            </a:xfrm>
            <a:prstGeom prst="rect">
              <a:avLst/>
            </a:prstGeom>
            <a:noFill/>
            <a:ln>
              <a:noFill/>
            </a:ln>
          </p:spPr>
          <p:txBody>
            <a:bodyPr wrap="square" rtlCol="0">
              <a:spAutoFit/>
            </a:bodyPr>
            <a:lstStyle/>
            <a:p>
              <a:pPr algn="ctr"/>
              <a:r>
                <a:rPr lang="en-US" sz="1200"/>
                <a:t>Admission </a:t>
              </a:r>
            </a:p>
          </p:txBody>
        </p:sp>
        <p:cxnSp>
          <p:nvCxnSpPr>
            <p:cNvPr id="158" name="Straight Connector 157"/>
            <p:cNvCxnSpPr/>
            <p:nvPr/>
          </p:nvCxnSpPr>
          <p:spPr>
            <a:xfrm>
              <a:off x="4713617" y="6182778"/>
              <a:ext cx="2380984"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5104575" y="5591421"/>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60" name="TextBox 159"/>
            <p:cNvSpPr txBox="1"/>
            <p:nvPr/>
          </p:nvSpPr>
          <p:spPr>
            <a:xfrm>
              <a:off x="3525772" y="6224936"/>
              <a:ext cx="801392" cy="276999"/>
            </a:xfrm>
            <a:prstGeom prst="rect">
              <a:avLst/>
            </a:prstGeom>
            <a:noFill/>
            <a:ln>
              <a:noFill/>
            </a:ln>
          </p:spPr>
          <p:txBody>
            <a:bodyPr wrap="square" rtlCol="0">
              <a:spAutoFit/>
            </a:bodyPr>
            <a:lstStyle/>
            <a:p>
              <a:pPr algn="ctr"/>
              <a:r>
                <a:rPr lang="en-US" sz="1200"/>
                <a:t>Patient E</a:t>
              </a:r>
            </a:p>
          </p:txBody>
        </p:sp>
        <p:cxnSp>
          <p:nvCxnSpPr>
            <p:cNvPr id="161" name="Straight Arrow Connector 160"/>
            <p:cNvCxnSpPr/>
            <p:nvPr/>
          </p:nvCxnSpPr>
          <p:spPr>
            <a:xfrm>
              <a:off x="5172779" y="5734810"/>
              <a:ext cx="427449"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a:off x="5599932"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a:off x="5180315"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a:off x="5182622" y="5734810"/>
              <a:ext cx="406199"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5182622"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5597497"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p:nvPr/>
          </p:nvCxnSpPr>
          <p:spPr>
            <a:xfrm>
              <a:off x="5682299" y="5905916"/>
              <a:ext cx="50114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6186676"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5689835"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p:nvPr/>
          </p:nvCxnSpPr>
          <p:spPr>
            <a:xfrm>
              <a:off x="5692142" y="5905916"/>
              <a:ext cx="49129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5692142"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6184426"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73" name="Straight Arrow Connector 172"/>
            <p:cNvCxnSpPr/>
            <p:nvPr/>
          </p:nvCxnSpPr>
          <p:spPr>
            <a:xfrm>
              <a:off x="5175032" y="6068825"/>
              <a:ext cx="49961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5482983" y="597550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5" name="Straight Arrow Connector 174"/>
            <p:cNvCxnSpPr/>
            <p:nvPr/>
          </p:nvCxnSpPr>
          <p:spPr>
            <a:xfrm>
              <a:off x="5184875" y="6068825"/>
              <a:ext cx="297477"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5184875"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5486643"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9326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0" presetClass="path" presetSubtype="0" accel="50000" decel="50000" fill="hold" nodeType="withEffect">
                                  <p:stCondLst>
                                    <p:cond delay="0"/>
                                  </p:stCondLst>
                                  <p:childTnLst>
                                    <p:animMotion origin="layout" path="M -2.5178E-7 3.15582E-6 L -2.5178E-7 -0.35193 " pathEditMode="relative" ptsTypes="AA">
                                      <p:cBhvr>
                                        <p:cTn id="9" dur="2000" fill="hold"/>
                                        <p:tgtEl>
                                          <p:spTgt spid="7"/>
                                        </p:tgtEl>
                                        <p:attrNameLst>
                                          <p:attrName>ppt_x</p:attrName>
                                          <p:attrName>ppt_y</p:attrName>
                                        </p:attrNameLst>
                                      </p:cBhvr>
                                    </p:animMotion>
                                  </p:childTnLst>
                                </p:cTn>
                              </p:par>
                              <p:par>
                                <p:cTn id="10" presetID="0" presetClass="path" presetSubtype="0" accel="50000" decel="50000" fill="hold" nodeType="withEffect">
                                  <p:stCondLst>
                                    <p:cond delay="0"/>
                                  </p:stCondLst>
                                  <p:childTnLst>
                                    <p:animMotion origin="layout" path="M -1.3735E-6 -2.17643E-7 L -1.3735E-6 0.52906 " pathEditMode="relative" ptsTypes="AA">
                                      <p:cBhvr>
                                        <p:cTn id="11" dur="2000" fill="hold"/>
                                        <p:tgtEl>
                                          <p:spTgt spid="75"/>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9.22903E-6 8.5668E-8 L -9.22903E-6 -0.17689 " pathEditMode="relative" ptsTypes="AA">
                                      <p:cBhvr>
                                        <p:cTn id="13" dur="2000" fill="hold"/>
                                        <p:tgtEl>
                                          <p:spTgt spid="14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Rectangle 202">
            <a:extLst>
              <a:ext uri="{FF2B5EF4-FFF2-40B4-BE49-F238E27FC236}">
                <a16:creationId xmlns:a16="http://schemas.microsoft.com/office/drawing/2014/main" id="{5C54C731-C0E6-364F-92E3-BFAEA8E25EFF}"/>
              </a:ext>
            </a:extLst>
          </p:cNvPr>
          <p:cNvSpPr/>
          <p:nvPr/>
        </p:nvSpPr>
        <p:spPr>
          <a:xfrm>
            <a:off x="0" y="0"/>
            <a:ext cx="12192000" cy="6858000"/>
          </a:xfrm>
          <a:prstGeom prst="rect">
            <a:avLst/>
          </a:prstGeom>
          <a:solidFill>
            <a:schemeClr val="bg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Rectangle 176"/>
          <p:cNvSpPr/>
          <p:nvPr/>
        </p:nvSpPr>
        <p:spPr>
          <a:xfrm>
            <a:off x="1524000" y="238642"/>
            <a:ext cx="9144000" cy="6273294"/>
          </a:xfrm>
          <a:prstGeom prst="rect">
            <a:avLst/>
          </a:prstGeom>
          <a:solidFill>
            <a:schemeClr val="bg1"/>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2" name="Group 448"/>
          <p:cNvGrpSpPr/>
          <p:nvPr/>
        </p:nvGrpSpPr>
        <p:grpSpPr>
          <a:xfrm>
            <a:off x="3353168" y="5339018"/>
            <a:ext cx="6374985" cy="863605"/>
            <a:chOff x="1829167" y="1707872"/>
            <a:chExt cx="6374985" cy="863605"/>
          </a:xfrm>
        </p:grpSpPr>
        <p:sp>
          <p:nvSpPr>
            <p:cNvPr id="179" name="Rectangle 178"/>
            <p:cNvSpPr/>
            <p:nvPr/>
          </p:nvSpPr>
          <p:spPr>
            <a:xfrm>
              <a:off x="4745491" y="1970277"/>
              <a:ext cx="82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0" name="Rectangle 179"/>
            <p:cNvSpPr/>
            <p:nvPr/>
          </p:nvSpPr>
          <p:spPr>
            <a:xfrm>
              <a:off x="5572528" y="1970277"/>
              <a:ext cx="82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1" name="Rectangle 180"/>
            <p:cNvSpPr/>
            <p:nvPr/>
          </p:nvSpPr>
          <p:spPr>
            <a:xfrm>
              <a:off x="7254216" y="1970277"/>
              <a:ext cx="949936"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2" name="Rectangle 181"/>
            <p:cNvSpPr/>
            <p:nvPr/>
          </p:nvSpPr>
          <p:spPr>
            <a:xfrm>
              <a:off x="6397956" y="1970277"/>
              <a:ext cx="82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3" name="TextBox 182"/>
            <p:cNvSpPr txBox="1"/>
            <p:nvPr/>
          </p:nvSpPr>
          <p:spPr>
            <a:xfrm>
              <a:off x="6672164" y="1707872"/>
              <a:ext cx="1150056" cy="276999"/>
            </a:xfrm>
            <a:prstGeom prst="rect">
              <a:avLst/>
            </a:prstGeom>
            <a:noFill/>
            <a:ln>
              <a:noFill/>
            </a:ln>
          </p:spPr>
          <p:txBody>
            <a:bodyPr wrap="square" rtlCol="0">
              <a:spAutoFit/>
            </a:bodyPr>
            <a:lstStyle/>
            <a:p>
              <a:pPr algn="ctr"/>
              <a:r>
                <a:rPr lang="en-US" sz="1200"/>
                <a:t>PDD</a:t>
              </a:r>
            </a:p>
          </p:txBody>
        </p:sp>
        <p:cxnSp>
          <p:nvCxnSpPr>
            <p:cNvPr id="184" name="Straight Arrow Connector 183"/>
            <p:cNvCxnSpPr/>
            <p:nvPr/>
          </p:nvCxnSpPr>
          <p:spPr>
            <a:xfrm>
              <a:off x="3760590" y="2255585"/>
              <a:ext cx="400392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a:off x="7768555" y="216226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6" name="Straight Arrow Connector 185"/>
            <p:cNvCxnSpPr/>
            <p:nvPr/>
          </p:nvCxnSpPr>
          <p:spPr>
            <a:xfrm>
              <a:off x="3770433" y="2255585"/>
              <a:ext cx="399006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377043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88" name="Straight Connector 187"/>
            <p:cNvCxnSpPr/>
            <p:nvPr/>
          </p:nvCxnSpPr>
          <p:spPr>
            <a:xfrm>
              <a:off x="7768413" y="218358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89" name="Straight Connector 188"/>
            <p:cNvCxnSpPr/>
            <p:nvPr/>
          </p:nvCxnSpPr>
          <p:spPr>
            <a:xfrm>
              <a:off x="2345317" y="1969418"/>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90" name="TextBox 189"/>
            <p:cNvSpPr txBox="1"/>
            <p:nvPr/>
          </p:nvSpPr>
          <p:spPr>
            <a:xfrm>
              <a:off x="1829167" y="1707872"/>
              <a:ext cx="1093678" cy="276999"/>
            </a:xfrm>
            <a:prstGeom prst="rect">
              <a:avLst/>
            </a:prstGeom>
            <a:noFill/>
            <a:ln>
              <a:noFill/>
            </a:ln>
          </p:spPr>
          <p:txBody>
            <a:bodyPr wrap="square" rtlCol="0">
              <a:spAutoFit/>
            </a:bodyPr>
            <a:lstStyle/>
            <a:p>
              <a:pPr algn="ctr"/>
              <a:r>
                <a:rPr lang="en-US" sz="1200"/>
                <a:t>Admission </a:t>
              </a:r>
            </a:p>
          </p:txBody>
        </p:sp>
        <p:cxnSp>
          <p:nvCxnSpPr>
            <p:cNvPr id="191" name="Straight Connector 190"/>
            <p:cNvCxnSpPr/>
            <p:nvPr/>
          </p:nvCxnSpPr>
          <p:spPr>
            <a:xfrm>
              <a:off x="2355163" y="2561634"/>
              <a:ext cx="487134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3234138" y="1970277"/>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93" name="Straight Arrow Connector 192"/>
            <p:cNvCxnSpPr/>
            <p:nvPr/>
          </p:nvCxnSpPr>
          <p:spPr>
            <a:xfrm>
              <a:off x="3552680" y="2418967"/>
              <a:ext cx="178220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4" name="Straight Connector 193"/>
            <p:cNvCxnSpPr/>
            <p:nvPr/>
          </p:nvCxnSpPr>
          <p:spPr>
            <a:xfrm>
              <a:off x="5328054" y="232564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p:nvPr/>
          </p:nvCxnSpPr>
          <p:spPr>
            <a:xfrm>
              <a:off x="3562523" y="2418967"/>
              <a:ext cx="1764641"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a:off x="3562523"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a:off x="5331774" y="2346967"/>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p:nvPr/>
          </p:nvCxnSpPr>
          <p:spPr>
            <a:xfrm>
              <a:off x="3463925" y="2090927"/>
              <a:ext cx="198424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a:off x="5446330" y="1997608"/>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0" name="Straight Arrow Connector 199"/>
            <p:cNvCxnSpPr/>
            <p:nvPr/>
          </p:nvCxnSpPr>
          <p:spPr>
            <a:xfrm>
              <a:off x="3473450" y="2090927"/>
              <a:ext cx="1970962" cy="0"/>
            </a:xfrm>
            <a:prstGeom prst="straightConnector1">
              <a:avLst/>
            </a:prstGeom>
            <a:ln w="28575" cmpd="sng">
              <a:solidFill>
                <a:srgbClr val="772AE6"/>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01" name="Straight Connector 200"/>
            <p:cNvCxnSpPr/>
            <p:nvPr/>
          </p:nvCxnSpPr>
          <p:spPr>
            <a:xfrm>
              <a:off x="3470668"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cxnSp>
          <p:nvCxnSpPr>
            <p:cNvPr id="202" name="Straight Connector 201"/>
            <p:cNvCxnSpPr/>
            <p:nvPr/>
          </p:nvCxnSpPr>
          <p:spPr>
            <a:xfrm>
              <a:off x="5449946" y="2018927"/>
              <a:ext cx="0" cy="144000"/>
            </a:xfrm>
            <a:prstGeom prst="line">
              <a:avLst/>
            </a:prstGeom>
            <a:ln w="28575" cmpd="sng">
              <a:solidFill>
                <a:srgbClr val="772AE6"/>
              </a:solidFill>
            </a:ln>
            <a:effectLst/>
          </p:spPr>
          <p:style>
            <a:lnRef idx="2">
              <a:schemeClr val="accent1"/>
            </a:lnRef>
            <a:fillRef idx="0">
              <a:schemeClr val="accent1"/>
            </a:fillRef>
            <a:effectRef idx="1">
              <a:schemeClr val="accent1"/>
            </a:effectRef>
            <a:fontRef idx="minor">
              <a:schemeClr val="tx1"/>
            </a:fontRef>
          </p:style>
        </p:cxnSp>
      </p:grpSp>
      <p:grpSp>
        <p:nvGrpSpPr>
          <p:cNvPr id="3" name="Group 412"/>
          <p:cNvGrpSpPr/>
          <p:nvPr/>
        </p:nvGrpSpPr>
        <p:grpSpPr>
          <a:xfrm>
            <a:off x="5711622" y="4111968"/>
            <a:ext cx="3513665" cy="863605"/>
            <a:chOff x="4187621" y="5329016"/>
            <a:chExt cx="3513665" cy="863605"/>
          </a:xfrm>
        </p:grpSpPr>
        <p:sp>
          <p:nvSpPr>
            <p:cNvPr id="204" name="Rectangle 203"/>
            <p:cNvSpPr/>
            <p:nvPr/>
          </p:nvSpPr>
          <p:spPr>
            <a:xfrm>
              <a:off x="5921065" y="5591421"/>
              <a:ext cx="396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5" name="Rectangle 204"/>
            <p:cNvSpPr/>
            <p:nvPr/>
          </p:nvSpPr>
          <p:spPr>
            <a:xfrm>
              <a:off x="6310736" y="5591421"/>
              <a:ext cx="396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6" name="Rectangle 205"/>
            <p:cNvSpPr/>
            <p:nvPr/>
          </p:nvSpPr>
          <p:spPr>
            <a:xfrm>
              <a:off x="7133283" y="5591421"/>
              <a:ext cx="486308"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7" name="Rectangle 206"/>
            <p:cNvSpPr/>
            <p:nvPr/>
          </p:nvSpPr>
          <p:spPr>
            <a:xfrm>
              <a:off x="6706552" y="5591421"/>
              <a:ext cx="396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8" name="TextBox 207"/>
            <p:cNvSpPr txBox="1"/>
            <p:nvPr/>
          </p:nvSpPr>
          <p:spPr>
            <a:xfrm>
              <a:off x="6551230" y="5329016"/>
              <a:ext cx="1150056" cy="276999"/>
            </a:xfrm>
            <a:prstGeom prst="rect">
              <a:avLst/>
            </a:prstGeom>
            <a:noFill/>
            <a:ln>
              <a:noFill/>
            </a:ln>
          </p:spPr>
          <p:txBody>
            <a:bodyPr wrap="square" rtlCol="0">
              <a:spAutoFit/>
            </a:bodyPr>
            <a:lstStyle/>
            <a:p>
              <a:pPr algn="ctr"/>
              <a:r>
                <a:rPr lang="en-US" sz="1200"/>
                <a:t>PDD</a:t>
              </a:r>
            </a:p>
          </p:txBody>
        </p:sp>
        <p:cxnSp>
          <p:nvCxnSpPr>
            <p:cNvPr id="209" name="Straight Connector 208"/>
            <p:cNvCxnSpPr/>
            <p:nvPr/>
          </p:nvCxnSpPr>
          <p:spPr>
            <a:xfrm>
              <a:off x="4703771" y="5590562"/>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10" name="TextBox 209"/>
            <p:cNvSpPr txBox="1"/>
            <p:nvPr/>
          </p:nvSpPr>
          <p:spPr>
            <a:xfrm>
              <a:off x="4187621" y="5329016"/>
              <a:ext cx="1093678" cy="276999"/>
            </a:xfrm>
            <a:prstGeom prst="rect">
              <a:avLst/>
            </a:prstGeom>
            <a:noFill/>
            <a:ln>
              <a:noFill/>
            </a:ln>
          </p:spPr>
          <p:txBody>
            <a:bodyPr wrap="square" rtlCol="0">
              <a:spAutoFit/>
            </a:bodyPr>
            <a:lstStyle/>
            <a:p>
              <a:pPr algn="ctr"/>
              <a:r>
                <a:rPr lang="en-US" sz="1200"/>
                <a:t>Admission </a:t>
              </a:r>
            </a:p>
          </p:txBody>
        </p:sp>
        <p:cxnSp>
          <p:nvCxnSpPr>
            <p:cNvPr id="211" name="Straight Connector 210"/>
            <p:cNvCxnSpPr/>
            <p:nvPr/>
          </p:nvCxnSpPr>
          <p:spPr>
            <a:xfrm>
              <a:off x="4713617" y="6182778"/>
              <a:ext cx="2380984"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2" name="Straight Connector 211"/>
            <p:cNvCxnSpPr/>
            <p:nvPr/>
          </p:nvCxnSpPr>
          <p:spPr>
            <a:xfrm>
              <a:off x="5104575" y="5591421"/>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p:nvPr/>
          </p:nvCxnSpPr>
          <p:spPr>
            <a:xfrm>
              <a:off x="5172779" y="5734810"/>
              <a:ext cx="427449"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14" name="Straight Connector 213"/>
            <p:cNvCxnSpPr/>
            <p:nvPr/>
          </p:nvCxnSpPr>
          <p:spPr>
            <a:xfrm>
              <a:off x="5599932"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5" name="Straight Connector 214"/>
            <p:cNvCxnSpPr/>
            <p:nvPr/>
          </p:nvCxnSpPr>
          <p:spPr>
            <a:xfrm>
              <a:off x="5180315" y="564149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p:nvPr/>
          </p:nvCxnSpPr>
          <p:spPr>
            <a:xfrm>
              <a:off x="5182622" y="5734810"/>
              <a:ext cx="406199"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17" name="Straight Connector 216"/>
            <p:cNvCxnSpPr/>
            <p:nvPr/>
          </p:nvCxnSpPr>
          <p:spPr>
            <a:xfrm>
              <a:off x="5182622"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a:off x="5597497" y="5662810"/>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p:nvPr/>
          </p:nvCxnSpPr>
          <p:spPr>
            <a:xfrm>
              <a:off x="5682299" y="5905916"/>
              <a:ext cx="50114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20" name="Straight Connector 219"/>
            <p:cNvCxnSpPr/>
            <p:nvPr/>
          </p:nvCxnSpPr>
          <p:spPr>
            <a:xfrm>
              <a:off x="6186676"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1" name="Straight Connector 220"/>
            <p:cNvCxnSpPr/>
            <p:nvPr/>
          </p:nvCxnSpPr>
          <p:spPr>
            <a:xfrm>
              <a:off x="5689835" y="581259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2" name="Straight Arrow Connector 221"/>
            <p:cNvCxnSpPr/>
            <p:nvPr/>
          </p:nvCxnSpPr>
          <p:spPr>
            <a:xfrm>
              <a:off x="5692142" y="5905916"/>
              <a:ext cx="49129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23" name="Straight Connector 222"/>
            <p:cNvCxnSpPr/>
            <p:nvPr/>
          </p:nvCxnSpPr>
          <p:spPr>
            <a:xfrm>
              <a:off x="5692142"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24" name="Straight Connector 223"/>
            <p:cNvCxnSpPr/>
            <p:nvPr/>
          </p:nvCxnSpPr>
          <p:spPr>
            <a:xfrm>
              <a:off x="6184426" y="5833916"/>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25" name="Straight Arrow Connector 224"/>
            <p:cNvCxnSpPr/>
            <p:nvPr/>
          </p:nvCxnSpPr>
          <p:spPr>
            <a:xfrm>
              <a:off x="5175032" y="6068825"/>
              <a:ext cx="499610"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a:off x="5482983" y="597550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7" name="Straight Arrow Connector 226"/>
            <p:cNvCxnSpPr/>
            <p:nvPr/>
          </p:nvCxnSpPr>
          <p:spPr>
            <a:xfrm>
              <a:off x="5184875" y="6068825"/>
              <a:ext cx="297477"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a:off x="5184875"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p:cNvCxnSpPr/>
            <p:nvPr/>
          </p:nvCxnSpPr>
          <p:spPr>
            <a:xfrm>
              <a:off x="5486643" y="5996825"/>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grpSp>
      <p:grpSp>
        <p:nvGrpSpPr>
          <p:cNvPr id="4" name="Group 214"/>
          <p:cNvGrpSpPr/>
          <p:nvPr/>
        </p:nvGrpSpPr>
        <p:grpSpPr>
          <a:xfrm>
            <a:off x="5459643" y="1708029"/>
            <a:ext cx="2767833" cy="863605"/>
            <a:chOff x="3935642" y="4121968"/>
            <a:chExt cx="2767833" cy="863605"/>
          </a:xfrm>
        </p:grpSpPr>
        <p:sp>
          <p:nvSpPr>
            <p:cNvPr id="231" name="Rectangle 230"/>
            <p:cNvSpPr/>
            <p:nvPr/>
          </p:nvSpPr>
          <p:spPr>
            <a:xfrm>
              <a:off x="5257014" y="4384373"/>
              <a:ext cx="288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2" name="Rectangle 231"/>
            <p:cNvSpPr/>
            <p:nvPr/>
          </p:nvSpPr>
          <p:spPr>
            <a:xfrm>
              <a:off x="5542339" y="4384373"/>
              <a:ext cx="288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3" name="Rectangle 232"/>
            <p:cNvSpPr/>
            <p:nvPr/>
          </p:nvSpPr>
          <p:spPr>
            <a:xfrm>
              <a:off x="6145551" y="4384373"/>
              <a:ext cx="492350"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4" name="Rectangle 233"/>
            <p:cNvSpPr/>
            <p:nvPr/>
          </p:nvSpPr>
          <p:spPr>
            <a:xfrm>
              <a:off x="5831458" y="4384373"/>
              <a:ext cx="288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5" name="TextBox 234"/>
            <p:cNvSpPr txBox="1"/>
            <p:nvPr/>
          </p:nvSpPr>
          <p:spPr>
            <a:xfrm>
              <a:off x="5553419" y="4121968"/>
              <a:ext cx="1150056" cy="276999"/>
            </a:xfrm>
            <a:prstGeom prst="rect">
              <a:avLst/>
            </a:prstGeom>
            <a:noFill/>
            <a:ln>
              <a:noFill/>
            </a:ln>
          </p:spPr>
          <p:txBody>
            <a:bodyPr wrap="square" rtlCol="0">
              <a:spAutoFit/>
            </a:bodyPr>
            <a:lstStyle/>
            <a:p>
              <a:pPr algn="ctr"/>
              <a:r>
                <a:rPr lang="en-US" sz="1200"/>
                <a:t>PDD</a:t>
              </a:r>
            </a:p>
          </p:txBody>
        </p:sp>
        <p:cxnSp>
          <p:nvCxnSpPr>
            <p:cNvPr id="236" name="Straight Arrow Connector 235"/>
            <p:cNvCxnSpPr/>
            <p:nvPr/>
          </p:nvCxnSpPr>
          <p:spPr>
            <a:xfrm>
              <a:off x="5430375" y="4578903"/>
              <a:ext cx="844868"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37" name="Straight Connector 236"/>
            <p:cNvCxnSpPr/>
            <p:nvPr/>
          </p:nvCxnSpPr>
          <p:spPr>
            <a:xfrm>
              <a:off x="6275802"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8" name="Straight Connector 237"/>
            <p:cNvCxnSpPr/>
            <p:nvPr/>
          </p:nvCxnSpPr>
          <p:spPr>
            <a:xfrm>
              <a:off x="5437911" y="448558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9" name="Straight Arrow Connector 238"/>
            <p:cNvCxnSpPr/>
            <p:nvPr/>
          </p:nvCxnSpPr>
          <p:spPr>
            <a:xfrm>
              <a:off x="5440218" y="4578903"/>
              <a:ext cx="831267"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40" name="Straight Connector 239"/>
            <p:cNvCxnSpPr/>
            <p:nvPr/>
          </p:nvCxnSpPr>
          <p:spPr>
            <a:xfrm>
              <a:off x="5440218"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41" name="Straight Connector 240"/>
            <p:cNvCxnSpPr/>
            <p:nvPr/>
          </p:nvCxnSpPr>
          <p:spPr>
            <a:xfrm>
              <a:off x="6277169" y="4506903"/>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42" name="Straight Connector 241"/>
            <p:cNvCxnSpPr/>
            <p:nvPr/>
          </p:nvCxnSpPr>
          <p:spPr>
            <a:xfrm>
              <a:off x="4451792" y="4383514"/>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43" name="TextBox 242"/>
            <p:cNvSpPr txBox="1"/>
            <p:nvPr/>
          </p:nvSpPr>
          <p:spPr>
            <a:xfrm>
              <a:off x="3935642" y="4121968"/>
              <a:ext cx="1093678" cy="276999"/>
            </a:xfrm>
            <a:prstGeom prst="rect">
              <a:avLst/>
            </a:prstGeom>
            <a:noFill/>
            <a:ln>
              <a:noFill/>
            </a:ln>
          </p:spPr>
          <p:txBody>
            <a:bodyPr wrap="square" rtlCol="0">
              <a:spAutoFit/>
            </a:bodyPr>
            <a:lstStyle/>
            <a:p>
              <a:pPr algn="ctr"/>
              <a:r>
                <a:rPr lang="en-US" sz="1200"/>
                <a:t>Admission </a:t>
              </a:r>
            </a:p>
          </p:txBody>
        </p:sp>
        <p:cxnSp>
          <p:nvCxnSpPr>
            <p:cNvPr id="244" name="Straight Connector 243"/>
            <p:cNvCxnSpPr/>
            <p:nvPr/>
          </p:nvCxnSpPr>
          <p:spPr>
            <a:xfrm>
              <a:off x="4461638" y="4975730"/>
              <a:ext cx="1649353"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5" name="Straight Connector 244"/>
            <p:cNvCxnSpPr/>
            <p:nvPr/>
          </p:nvCxnSpPr>
          <p:spPr>
            <a:xfrm>
              <a:off x="4754785" y="4384373"/>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6" name="Straight Arrow Connector 245"/>
            <p:cNvCxnSpPr/>
            <p:nvPr/>
          </p:nvCxnSpPr>
          <p:spPr>
            <a:xfrm>
              <a:off x="4934597" y="4833063"/>
              <a:ext cx="77328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47" name="Straight Connector 246"/>
            <p:cNvCxnSpPr/>
            <p:nvPr/>
          </p:nvCxnSpPr>
          <p:spPr>
            <a:xfrm>
              <a:off x="5713951" y="4739744"/>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8" name="Straight Arrow Connector 247"/>
            <p:cNvCxnSpPr/>
            <p:nvPr/>
          </p:nvCxnSpPr>
          <p:spPr>
            <a:xfrm>
              <a:off x="4939283" y="4833063"/>
              <a:ext cx="768599"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p:cNvCxnSpPr/>
            <p:nvPr/>
          </p:nvCxnSpPr>
          <p:spPr>
            <a:xfrm>
              <a:off x="4941628"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250" name="Straight Connector 249"/>
            <p:cNvCxnSpPr/>
            <p:nvPr/>
          </p:nvCxnSpPr>
          <p:spPr>
            <a:xfrm>
              <a:off x="5713809" y="4761063"/>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grpSp>
      <p:sp>
        <p:nvSpPr>
          <p:cNvPr id="251" name="Rectangle 250"/>
          <p:cNvSpPr/>
          <p:nvPr/>
        </p:nvSpPr>
        <p:spPr>
          <a:xfrm>
            <a:off x="1524001" y="345850"/>
            <a:ext cx="9143999" cy="856778"/>
          </a:xfrm>
          <a:prstGeom prst="rect">
            <a:avLst/>
          </a:prstGeom>
          <a:solidFill>
            <a:schemeClr val="bg1"/>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 name="Group 5"/>
          <p:cNvGrpSpPr/>
          <p:nvPr/>
        </p:nvGrpSpPr>
        <p:grpSpPr>
          <a:xfrm>
            <a:off x="4737328" y="1821285"/>
            <a:ext cx="908904" cy="1059663"/>
            <a:chOff x="3213328" y="1811283"/>
            <a:chExt cx="908904" cy="1059663"/>
          </a:xfrm>
        </p:grpSpPr>
        <p:sp>
          <p:nvSpPr>
            <p:cNvPr id="253" name="Rectangle 252"/>
            <p:cNvSpPr/>
            <p:nvPr/>
          </p:nvSpPr>
          <p:spPr>
            <a:xfrm>
              <a:off x="3426804" y="1811283"/>
              <a:ext cx="503940" cy="755980"/>
            </a:xfrm>
            <a:prstGeom prst="rect">
              <a:avLst/>
            </a:prstGeom>
            <a:solidFill>
              <a:srgbClr val="373737">
                <a:alpha val="10000"/>
              </a:srgbClr>
            </a:solidFill>
            <a:ln w="28575" cmpd="sng">
              <a:solidFill>
                <a:srgbClr val="37373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6" name="Group 360"/>
            <p:cNvGrpSpPr/>
            <p:nvPr/>
          </p:nvGrpSpPr>
          <p:grpSpPr>
            <a:xfrm>
              <a:off x="3537663" y="1907357"/>
              <a:ext cx="265000" cy="576367"/>
              <a:chOff x="787639" y="2581199"/>
              <a:chExt cx="649803" cy="1413303"/>
            </a:xfrm>
          </p:grpSpPr>
          <p:sp>
            <p:nvSpPr>
              <p:cNvPr id="256" name="Oval 255"/>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57" name="Straight Connector 256"/>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8" name="Straight Connector 257"/>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9" name="Straight Connector 258"/>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60" name="Straight Connector 259"/>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61" name="Oval 260"/>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2" name="Oval 261"/>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3" name="Freeform 262"/>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55" name="TextBox 254"/>
            <p:cNvSpPr txBox="1"/>
            <p:nvPr/>
          </p:nvSpPr>
          <p:spPr>
            <a:xfrm>
              <a:off x="3213328" y="2593947"/>
              <a:ext cx="908904" cy="276999"/>
            </a:xfrm>
            <a:prstGeom prst="rect">
              <a:avLst/>
            </a:prstGeom>
            <a:noFill/>
            <a:ln>
              <a:noFill/>
            </a:ln>
          </p:spPr>
          <p:txBody>
            <a:bodyPr wrap="square" rtlCol="0">
              <a:spAutoFit/>
            </a:bodyPr>
            <a:lstStyle/>
            <a:p>
              <a:pPr algn="ctr"/>
              <a:r>
                <a:rPr lang="en-US" sz="1200"/>
                <a:t>Patient D</a:t>
              </a:r>
            </a:p>
          </p:txBody>
        </p:sp>
      </p:grpSp>
      <p:grpSp>
        <p:nvGrpSpPr>
          <p:cNvPr id="7" name="Group 1"/>
          <p:cNvGrpSpPr/>
          <p:nvPr/>
        </p:nvGrpSpPr>
        <p:grpSpPr>
          <a:xfrm>
            <a:off x="2298257" y="614081"/>
            <a:ext cx="801392" cy="1059663"/>
            <a:chOff x="774257" y="614080"/>
            <a:chExt cx="801392" cy="1059663"/>
          </a:xfrm>
        </p:grpSpPr>
        <p:sp>
          <p:nvSpPr>
            <p:cNvPr id="265" name="Rectangle 264"/>
            <p:cNvSpPr/>
            <p:nvPr/>
          </p:nvSpPr>
          <p:spPr>
            <a:xfrm>
              <a:off x="917180" y="614080"/>
              <a:ext cx="503940" cy="755980"/>
            </a:xfrm>
            <a:prstGeom prst="rect">
              <a:avLst/>
            </a:prstGeom>
            <a:solidFill>
              <a:srgbClr val="F9505A">
                <a:alpha val="10000"/>
              </a:srgbClr>
            </a:solidFill>
            <a:ln w="28575" cmpd="sng">
              <a:solidFill>
                <a:srgbClr val="F9505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 name="Group 9"/>
            <p:cNvGrpSpPr/>
            <p:nvPr/>
          </p:nvGrpSpPr>
          <p:grpSpPr>
            <a:xfrm>
              <a:off x="1028039" y="710154"/>
              <a:ext cx="265000" cy="576367"/>
              <a:chOff x="787639" y="2581199"/>
              <a:chExt cx="649803" cy="1413303"/>
            </a:xfrm>
          </p:grpSpPr>
          <p:sp>
            <p:nvSpPr>
              <p:cNvPr id="268" name="Oval 267"/>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9" name="Straight Connector 268"/>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0" name="Straight Connector 269"/>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1" name="Straight Connector 270"/>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2" name="Straight Connector 271"/>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73" name="Oval 272"/>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4" name="Oval 273"/>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5" name="Freeform 274"/>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67" name="TextBox 266"/>
            <p:cNvSpPr txBox="1"/>
            <p:nvPr/>
          </p:nvSpPr>
          <p:spPr>
            <a:xfrm>
              <a:off x="774257" y="1396744"/>
              <a:ext cx="801392" cy="276999"/>
            </a:xfrm>
            <a:prstGeom prst="rect">
              <a:avLst/>
            </a:prstGeom>
            <a:noFill/>
            <a:ln>
              <a:noFill/>
            </a:ln>
          </p:spPr>
          <p:txBody>
            <a:bodyPr wrap="square" rtlCol="0">
              <a:spAutoFit/>
            </a:bodyPr>
            <a:lstStyle/>
            <a:p>
              <a:pPr algn="ctr"/>
              <a:r>
                <a:rPr lang="en-US" sz="1200"/>
                <a:t>Patient A</a:t>
              </a:r>
            </a:p>
          </p:txBody>
        </p:sp>
      </p:grpSp>
      <p:grpSp>
        <p:nvGrpSpPr>
          <p:cNvPr id="9" name="Group 275"/>
          <p:cNvGrpSpPr/>
          <p:nvPr/>
        </p:nvGrpSpPr>
        <p:grpSpPr>
          <a:xfrm>
            <a:off x="2701406" y="5452274"/>
            <a:ext cx="801392" cy="1059663"/>
            <a:chOff x="1177406" y="5442272"/>
            <a:chExt cx="801392" cy="1059663"/>
          </a:xfrm>
        </p:grpSpPr>
        <p:sp>
          <p:nvSpPr>
            <p:cNvPr id="277" name="Rectangle 276"/>
            <p:cNvSpPr/>
            <p:nvPr/>
          </p:nvSpPr>
          <p:spPr>
            <a:xfrm>
              <a:off x="1320329" y="5442272"/>
              <a:ext cx="503940" cy="755980"/>
            </a:xfrm>
            <a:prstGeom prst="rect">
              <a:avLst/>
            </a:prstGeom>
            <a:solidFill>
              <a:schemeClr val="tx1">
                <a:lumMod val="50000"/>
                <a:alpha val="10000"/>
              </a:schemeClr>
            </a:solidFill>
            <a:ln w="28575" cmpd="sng">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0" name="Group 288"/>
            <p:cNvGrpSpPr/>
            <p:nvPr/>
          </p:nvGrpSpPr>
          <p:grpSpPr>
            <a:xfrm>
              <a:off x="1431188" y="5538346"/>
              <a:ext cx="265000" cy="576367"/>
              <a:chOff x="787639" y="2581199"/>
              <a:chExt cx="649803" cy="1413303"/>
            </a:xfrm>
          </p:grpSpPr>
          <p:sp>
            <p:nvSpPr>
              <p:cNvPr id="280" name="Oval 279"/>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1" name="Straight Connector 280"/>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2" name="Straight Connector 281"/>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3" name="Straight Connector 282"/>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4" name="Straight Connector 283"/>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85" name="Oval 284"/>
              <p:cNvSpPr/>
              <p:nvPr/>
            </p:nvSpPr>
            <p:spPr>
              <a:xfrm>
                <a:off x="10019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6" name="Oval 285"/>
              <p:cNvSpPr/>
              <p:nvPr/>
            </p:nvSpPr>
            <p:spPr>
              <a:xfrm>
                <a:off x="1154362" y="2693763"/>
                <a:ext cx="45719" cy="45719"/>
              </a:xfrm>
              <a:prstGeom prst="ellipse">
                <a:avLst/>
              </a:prstGeom>
              <a:solidFill>
                <a:schemeClr val="tx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7" name="Freeform 286"/>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79" name="TextBox 278"/>
            <p:cNvSpPr txBox="1"/>
            <p:nvPr/>
          </p:nvSpPr>
          <p:spPr>
            <a:xfrm>
              <a:off x="1177406" y="6224936"/>
              <a:ext cx="801392" cy="276999"/>
            </a:xfrm>
            <a:prstGeom prst="rect">
              <a:avLst/>
            </a:prstGeom>
            <a:noFill/>
            <a:ln>
              <a:noFill/>
            </a:ln>
          </p:spPr>
          <p:txBody>
            <a:bodyPr wrap="square" rtlCol="0">
              <a:spAutoFit/>
            </a:bodyPr>
            <a:lstStyle/>
            <a:p>
              <a:pPr algn="ctr"/>
              <a:r>
                <a:rPr lang="en-US" sz="1200"/>
                <a:t>Patient B</a:t>
              </a:r>
            </a:p>
          </p:txBody>
        </p:sp>
      </p:grpSp>
      <p:grpSp>
        <p:nvGrpSpPr>
          <p:cNvPr id="11" name="Group 3"/>
          <p:cNvGrpSpPr/>
          <p:nvPr/>
        </p:nvGrpSpPr>
        <p:grpSpPr>
          <a:xfrm>
            <a:off x="2671172" y="3028177"/>
            <a:ext cx="858510" cy="1059663"/>
            <a:chOff x="1147172" y="3028176"/>
            <a:chExt cx="858510" cy="1059663"/>
          </a:xfrm>
        </p:grpSpPr>
        <p:sp>
          <p:nvSpPr>
            <p:cNvPr id="289" name="Rectangle 288"/>
            <p:cNvSpPr/>
            <p:nvPr/>
          </p:nvSpPr>
          <p:spPr>
            <a:xfrm>
              <a:off x="1340490" y="3028176"/>
              <a:ext cx="503940" cy="755980"/>
            </a:xfrm>
            <a:prstGeom prst="rect">
              <a:avLst/>
            </a:prstGeom>
            <a:solidFill>
              <a:srgbClr val="FFAD49">
                <a:alpha val="10000"/>
              </a:srgbClr>
            </a:solidFill>
            <a:ln w="28575" cmpd="sng">
              <a:solidFill>
                <a:srgbClr val="FFAD4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2" name="Group 324"/>
            <p:cNvGrpSpPr/>
            <p:nvPr/>
          </p:nvGrpSpPr>
          <p:grpSpPr>
            <a:xfrm>
              <a:off x="1451349" y="3124250"/>
              <a:ext cx="265000" cy="576367"/>
              <a:chOff x="787639" y="2581199"/>
              <a:chExt cx="649803" cy="1413303"/>
            </a:xfrm>
          </p:grpSpPr>
          <p:sp>
            <p:nvSpPr>
              <p:cNvPr id="292" name="Oval 291"/>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3" name="Straight Connector 292"/>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4" name="Straight Connector 293"/>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5" name="Straight Connector 294"/>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6" name="Straight Connector 295"/>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97" name="Oval 296"/>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8" name="Oval 297"/>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9" name="Freeform 298"/>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91" name="TextBox 290"/>
            <p:cNvSpPr txBox="1"/>
            <p:nvPr/>
          </p:nvSpPr>
          <p:spPr>
            <a:xfrm>
              <a:off x="1147172" y="3810840"/>
              <a:ext cx="858510" cy="276999"/>
            </a:xfrm>
            <a:prstGeom prst="rect">
              <a:avLst/>
            </a:prstGeom>
            <a:noFill/>
            <a:ln>
              <a:noFill/>
            </a:ln>
          </p:spPr>
          <p:txBody>
            <a:bodyPr wrap="square" rtlCol="0">
              <a:spAutoFit/>
            </a:bodyPr>
            <a:lstStyle/>
            <a:p>
              <a:pPr algn="ctr"/>
              <a:r>
                <a:rPr lang="en-US" sz="1200"/>
                <a:t>Patient C</a:t>
              </a:r>
            </a:p>
          </p:txBody>
        </p:sp>
      </p:grpSp>
      <p:grpSp>
        <p:nvGrpSpPr>
          <p:cNvPr id="13" name="Group 31"/>
          <p:cNvGrpSpPr/>
          <p:nvPr/>
        </p:nvGrpSpPr>
        <p:grpSpPr>
          <a:xfrm>
            <a:off x="5049772" y="4225224"/>
            <a:ext cx="801392" cy="1059663"/>
            <a:chOff x="3525772" y="4235224"/>
            <a:chExt cx="801392" cy="1059663"/>
          </a:xfrm>
        </p:grpSpPr>
        <p:sp>
          <p:nvSpPr>
            <p:cNvPr id="301" name="Rectangle 300"/>
            <p:cNvSpPr/>
            <p:nvPr/>
          </p:nvSpPr>
          <p:spPr>
            <a:xfrm>
              <a:off x="3678783" y="4235224"/>
              <a:ext cx="503940" cy="755980"/>
            </a:xfrm>
            <a:prstGeom prst="rect">
              <a:avLst/>
            </a:prstGeom>
            <a:solidFill>
              <a:srgbClr val="479634">
                <a:alpha val="10000"/>
              </a:srgbClr>
            </a:solidFill>
            <a:ln w="28575" cmpd="sng">
              <a:solidFill>
                <a:srgbClr val="47963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4" name="Group 396"/>
            <p:cNvGrpSpPr/>
            <p:nvPr/>
          </p:nvGrpSpPr>
          <p:grpSpPr>
            <a:xfrm>
              <a:off x="3789642" y="4331298"/>
              <a:ext cx="265000" cy="576367"/>
              <a:chOff x="787639" y="2581199"/>
              <a:chExt cx="649803" cy="1413303"/>
            </a:xfrm>
          </p:grpSpPr>
          <p:sp>
            <p:nvSpPr>
              <p:cNvPr id="304" name="Oval 303"/>
              <p:cNvSpPr/>
              <p:nvPr/>
            </p:nvSpPr>
            <p:spPr>
              <a:xfrm>
                <a:off x="915631" y="2581199"/>
                <a:ext cx="354437" cy="354437"/>
              </a:xfrm>
              <a:prstGeom prst="ellips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05" name="Straight Connector 304"/>
              <p:cNvCxnSpPr/>
              <p:nvPr/>
            </p:nvCxnSpPr>
            <p:spPr>
              <a:xfrm>
                <a:off x="1097885" y="2935455"/>
                <a:ext cx="14656" cy="549536"/>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6" name="Straight Connector 305"/>
              <p:cNvCxnSpPr/>
              <p:nvPr/>
            </p:nvCxnSpPr>
            <p:spPr>
              <a:xfrm flipH="1">
                <a:off x="848152" y="3473033"/>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7" name="Straight Connector 306"/>
              <p:cNvCxnSpPr/>
              <p:nvPr/>
            </p:nvCxnSpPr>
            <p:spPr>
              <a:xfrm>
                <a:off x="787639" y="3170648"/>
                <a:ext cx="649803" cy="0"/>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8" name="Straight Connector 307"/>
              <p:cNvCxnSpPr/>
              <p:nvPr/>
            </p:nvCxnSpPr>
            <p:spPr>
              <a:xfrm>
                <a:off x="1110416" y="3462840"/>
                <a:ext cx="264389" cy="521469"/>
              </a:xfrm>
              <a:prstGeom prst="line">
                <a:avLst/>
              </a:prstGeom>
              <a:ln w="15875"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09" name="Oval 308"/>
              <p:cNvSpPr/>
              <p:nvPr/>
            </p:nvSpPr>
            <p:spPr>
              <a:xfrm>
                <a:off x="10019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0" name="Oval 309"/>
              <p:cNvSpPr/>
              <p:nvPr/>
            </p:nvSpPr>
            <p:spPr>
              <a:xfrm>
                <a:off x="1154362" y="2693763"/>
                <a:ext cx="45719" cy="45719"/>
              </a:xfrm>
              <a:prstGeom prst="ellipse">
                <a:avLst/>
              </a:prstGeom>
              <a:solidFill>
                <a:srgbClr val="6F6F6F"/>
              </a:solidFill>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1" name="Freeform 310"/>
              <p:cNvSpPr/>
              <p:nvPr/>
            </p:nvSpPr>
            <p:spPr>
              <a:xfrm>
                <a:off x="1028329" y="2812412"/>
                <a:ext cx="140626" cy="21972"/>
              </a:xfrm>
              <a:custGeom>
                <a:avLst/>
                <a:gdLst>
                  <a:gd name="connsiteX0" fmla="*/ 0 w 140626"/>
                  <a:gd name="connsiteY0" fmla="*/ 21972 h 21972"/>
                  <a:gd name="connsiteX1" fmla="*/ 79102 w 140626"/>
                  <a:gd name="connsiteY1" fmla="*/ 0 h 21972"/>
                  <a:gd name="connsiteX2" fmla="*/ 140626 w 140626"/>
                  <a:gd name="connsiteY2" fmla="*/ 21972 h 21972"/>
                </a:gdLst>
                <a:ahLst/>
                <a:cxnLst>
                  <a:cxn ang="0">
                    <a:pos x="connsiteX0" y="connsiteY0"/>
                  </a:cxn>
                  <a:cxn ang="0">
                    <a:pos x="connsiteX1" y="connsiteY1"/>
                  </a:cxn>
                  <a:cxn ang="0">
                    <a:pos x="connsiteX2" y="connsiteY2"/>
                  </a:cxn>
                </a:cxnLst>
                <a:rect l="l" t="t" r="r" b="b"/>
                <a:pathLst>
                  <a:path w="140626" h="21972">
                    <a:moveTo>
                      <a:pt x="0" y="21972"/>
                    </a:moveTo>
                    <a:cubicBezTo>
                      <a:pt x="27832" y="10986"/>
                      <a:pt x="55664" y="0"/>
                      <a:pt x="79102" y="0"/>
                    </a:cubicBezTo>
                    <a:cubicBezTo>
                      <a:pt x="102540" y="0"/>
                      <a:pt x="140626" y="21972"/>
                      <a:pt x="140626" y="21972"/>
                    </a:cubicBezTo>
                  </a:path>
                </a:pathLst>
              </a:custGeom>
              <a:ln w="15875">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03" name="TextBox 302"/>
            <p:cNvSpPr txBox="1"/>
            <p:nvPr/>
          </p:nvSpPr>
          <p:spPr>
            <a:xfrm>
              <a:off x="3525772" y="5017888"/>
              <a:ext cx="801392" cy="276999"/>
            </a:xfrm>
            <a:prstGeom prst="rect">
              <a:avLst/>
            </a:prstGeom>
            <a:noFill/>
            <a:ln>
              <a:noFill/>
            </a:ln>
          </p:spPr>
          <p:txBody>
            <a:bodyPr wrap="square" rtlCol="0">
              <a:spAutoFit/>
            </a:bodyPr>
            <a:lstStyle/>
            <a:p>
              <a:pPr algn="ctr"/>
              <a:r>
                <a:rPr lang="en-US" sz="1200"/>
                <a:t>Patient E</a:t>
              </a:r>
            </a:p>
          </p:txBody>
        </p:sp>
      </p:grpSp>
      <p:sp>
        <p:nvSpPr>
          <p:cNvPr id="312" name="TextBox 311"/>
          <p:cNvSpPr txBox="1"/>
          <p:nvPr/>
        </p:nvSpPr>
        <p:spPr>
          <a:xfrm>
            <a:off x="8820973" y="189845"/>
            <a:ext cx="1693417" cy="1323439"/>
          </a:xfrm>
          <a:prstGeom prst="rect">
            <a:avLst/>
          </a:prstGeom>
          <a:noFill/>
          <a:ln>
            <a:noFill/>
          </a:ln>
        </p:spPr>
        <p:txBody>
          <a:bodyPr wrap="square" rtlCol="0">
            <a:spAutoFit/>
          </a:bodyPr>
          <a:lstStyle/>
          <a:p>
            <a:r>
              <a:rPr lang="en-US" sz="1600" dirty="0"/>
              <a:t>Resources will be </a:t>
            </a:r>
            <a:r>
              <a:rPr lang="en-US" sz="1600" dirty="0" err="1"/>
              <a:t>synchronised</a:t>
            </a:r>
            <a:r>
              <a:rPr lang="en-US" sz="1600" dirty="0"/>
              <a:t> as they work on patients in PDD order.</a:t>
            </a:r>
          </a:p>
        </p:txBody>
      </p:sp>
      <p:grpSp>
        <p:nvGrpSpPr>
          <p:cNvPr id="15" name="Group 188"/>
          <p:cNvGrpSpPr/>
          <p:nvPr/>
        </p:nvGrpSpPr>
        <p:grpSpPr>
          <a:xfrm>
            <a:off x="2950018" y="500825"/>
            <a:ext cx="5180308" cy="1123695"/>
            <a:chOff x="1426018" y="500824"/>
            <a:chExt cx="5180308" cy="1123695"/>
          </a:xfrm>
        </p:grpSpPr>
        <p:sp>
          <p:nvSpPr>
            <p:cNvPr id="314" name="TextBox 313"/>
            <p:cNvSpPr txBox="1"/>
            <p:nvPr/>
          </p:nvSpPr>
          <p:spPr>
            <a:xfrm>
              <a:off x="2192008" y="1347520"/>
              <a:ext cx="801392" cy="276999"/>
            </a:xfrm>
            <a:prstGeom prst="rect">
              <a:avLst/>
            </a:prstGeom>
            <a:noFill/>
            <a:ln>
              <a:noFill/>
            </a:ln>
          </p:spPr>
          <p:txBody>
            <a:bodyPr wrap="square" rtlCol="0">
              <a:spAutoFit/>
            </a:bodyPr>
            <a:lstStyle/>
            <a:p>
              <a:pPr algn="ctr"/>
              <a:r>
                <a:rPr lang="en-US" sz="1200"/>
                <a:t>MDT</a:t>
              </a:r>
            </a:p>
          </p:txBody>
        </p:sp>
        <p:sp>
          <p:nvSpPr>
            <p:cNvPr id="315" name="Rectangle 314"/>
            <p:cNvSpPr/>
            <p:nvPr/>
          </p:nvSpPr>
          <p:spPr>
            <a:xfrm>
              <a:off x="3900006" y="763229"/>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6" name="Rectangle 315"/>
            <p:cNvSpPr/>
            <p:nvPr/>
          </p:nvSpPr>
          <p:spPr>
            <a:xfrm>
              <a:off x="4575286" y="763229"/>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7" name="Rectangle 316"/>
            <p:cNvSpPr/>
            <p:nvPr/>
          </p:nvSpPr>
          <p:spPr>
            <a:xfrm>
              <a:off x="5964132" y="763229"/>
              <a:ext cx="642194"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8" name="Rectangle 317"/>
            <p:cNvSpPr/>
            <p:nvPr/>
          </p:nvSpPr>
          <p:spPr>
            <a:xfrm>
              <a:off x="5248965" y="763229"/>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9" name="TextBox 318"/>
            <p:cNvSpPr txBox="1"/>
            <p:nvPr/>
          </p:nvSpPr>
          <p:spPr>
            <a:xfrm>
              <a:off x="5382078" y="500824"/>
              <a:ext cx="1150056" cy="276999"/>
            </a:xfrm>
            <a:prstGeom prst="rect">
              <a:avLst/>
            </a:prstGeom>
            <a:noFill/>
            <a:ln>
              <a:noFill/>
            </a:ln>
          </p:spPr>
          <p:txBody>
            <a:bodyPr wrap="square" rtlCol="0">
              <a:spAutoFit/>
            </a:bodyPr>
            <a:lstStyle/>
            <a:p>
              <a:pPr algn="ctr"/>
              <a:r>
                <a:rPr lang="en-US" sz="1200"/>
                <a:t>PDD</a:t>
              </a:r>
            </a:p>
          </p:txBody>
        </p:sp>
        <p:cxnSp>
          <p:nvCxnSpPr>
            <p:cNvPr id="320" name="Straight Arrow Connector 319"/>
            <p:cNvCxnSpPr/>
            <p:nvPr/>
          </p:nvCxnSpPr>
          <p:spPr>
            <a:xfrm>
              <a:off x="2806851" y="1020404"/>
              <a:ext cx="268782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21" name="Straight Connector 320"/>
            <p:cNvCxnSpPr/>
            <p:nvPr/>
          </p:nvCxnSpPr>
          <p:spPr>
            <a:xfrm>
              <a:off x="5504655" y="927085"/>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22" name="Straight Arrow Connector 321"/>
            <p:cNvCxnSpPr/>
            <p:nvPr/>
          </p:nvCxnSpPr>
          <p:spPr>
            <a:xfrm>
              <a:off x="2816694" y="1020404"/>
              <a:ext cx="2687821"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23" name="Straight Connector 322"/>
            <p:cNvCxnSpPr/>
            <p:nvPr/>
          </p:nvCxnSpPr>
          <p:spPr>
            <a:xfrm>
              <a:off x="2816694"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4" name="Straight Connector 323"/>
            <p:cNvCxnSpPr/>
            <p:nvPr/>
          </p:nvCxnSpPr>
          <p:spPr>
            <a:xfrm>
              <a:off x="5504513" y="948404"/>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5" name="Straight Connector 324"/>
            <p:cNvCxnSpPr/>
            <p:nvPr/>
          </p:nvCxnSpPr>
          <p:spPr>
            <a:xfrm>
              <a:off x="1942168" y="762370"/>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26" name="TextBox 325"/>
            <p:cNvSpPr txBox="1"/>
            <p:nvPr/>
          </p:nvSpPr>
          <p:spPr>
            <a:xfrm>
              <a:off x="1426018" y="500824"/>
              <a:ext cx="1093678" cy="276999"/>
            </a:xfrm>
            <a:prstGeom prst="rect">
              <a:avLst/>
            </a:prstGeom>
            <a:noFill/>
            <a:ln>
              <a:noFill/>
            </a:ln>
          </p:spPr>
          <p:txBody>
            <a:bodyPr wrap="square" rtlCol="0">
              <a:spAutoFit/>
            </a:bodyPr>
            <a:lstStyle/>
            <a:p>
              <a:pPr algn="ctr"/>
              <a:r>
                <a:rPr lang="en-US" sz="1200"/>
                <a:t>Admission </a:t>
              </a:r>
            </a:p>
          </p:txBody>
        </p:sp>
        <p:cxnSp>
          <p:nvCxnSpPr>
            <p:cNvPr id="327" name="Straight Connector 326"/>
            <p:cNvCxnSpPr/>
            <p:nvPr/>
          </p:nvCxnSpPr>
          <p:spPr>
            <a:xfrm>
              <a:off x="2584864" y="763229"/>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nvGrpSpPr>
            <p:cNvPr id="16" name="Group 204"/>
            <p:cNvGrpSpPr/>
            <p:nvPr/>
          </p:nvGrpSpPr>
          <p:grpSpPr>
            <a:xfrm>
              <a:off x="3190508" y="806873"/>
              <a:ext cx="638458" cy="144000"/>
              <a:chOff x="2968774" y="3088578"/>
              <a:chExt cx="638458" cy="144000"/>
            </a:xfrm>
          </p:grpSpPr>
          <p:cxnSp>
            <p:nvCxnSpPr>
              <p:cNvPr id="335" name="Straight Arrow Connector 334"/>
              <p:cNvCxnSpPr/>
              <p:nvPr/>
            </p:nvCxnSpPr>
            <p:spPr>
              <a:xfrm>
                <a:off x="2968774" y="3160578"/>
                <a:ext cx="628614"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a:off x="2972880"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a:off x="3607232" y="3088578"/>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grpSp>
        <p:cxnSp>
          <p:nvCxnSpPr>
            <p:cNvPr id="329" name="Straight Arrow Connector 328"/>
            <p:cNvCxnSpPr/>
            <p:nvPr/>
          </p:nvCxnSpPr>
          <p:spPr>
            <a:xfrm>
              <a:off x="3149531" y="1211919"/>
              <a:ext cx="195269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30" name="Straight Connector 329"/>
            <p:cNvCxnSpPr/>
            <p:nvPr/>
          </p:nvCxnSpPr>
          <p:spPr>
            <a:xfrm>
              <a:off x="5098035" y="1118600"/>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1" name="Straight Arrow Connector 330"/>
            <p:cNvCxnSpPr/>
            <p:nvPr/>
          </p:nvCxnSpPr>
          <p:spPr>
            <a:xfrm>
              <a:off x="3159374" y="1211919"/>
              <a:ext cx="1939676"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32" name="Straight Connector 331"/>
            <p:cNvCxnSpPr/>
            <p:nvPr/>
          </p:nvCxnSpPr>
          <p:spPr>
            <a:xfrm>
              <a:off x="3159374"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33" name="Straight Connector 332"/>
            <p:cNvCxnSpPr/>
            <p:nvPr/>
          </p:nvCxnSpPr>
          <p:spPr>
            <a:xfrm>
              <a:off x="5097893" y="1139919"/>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34" name="Straight Connector 333"/>
            <p:cNvCxnSpPr/>
            <p:nvPr/>
          </p:nvCxnSpPr>
          <p:spPr>
            <a:xfrm>
              <a:off x="1952014" y="1354586"/>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7" name="Group 241"/>
          <p:cNvGrpSpPr/>
          <p:nvPr/>
        </p:nvGrpSpPr>
        <p:grpSpPr>
          <a:xfrm>
            <a:off x="3373328" y="2914921"/>
            <a:ext cx="5195760" cy="863605"/>
            <a:chOff x="1849328" y="2914920"/>
            <a:chExt cx="5195760" cy="863605"/>
          </a:xfrm>
        </p:grpSpPr>
        <p:sp>
          <p:nvSpPr>
            <p:cNvPr id="339" name="Rectangle 338"/>
            <p:cNvSpPr/>
            <p:nvPr/>
          </p:nvSpPr>
          <p:spPr>
            <a:xfrm>
              <a:off x="4315434" y="3177325"/>
              <a:ext cx="684000" cy="601200"/>
            </a:xfrm>
            <a:prstGeom prst="rect">
              <a:avLst/>
            </a:prstGeom>
            <a:solidFill>
              <a:srgbClr val="2BCF25"/>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0" name="Rectangle 339"/>
            <p:cNvSpPr/>
            <p:nvPr/>
          </p:nvSpPr>
          <p:spPr>
            <a:xfrm>
              <a:off x="4996583" y="3177325"/>
              <a:ext cx="684000" cy="601200"/>
            </a:xfrm>
            <a:prstGeom prst="rect">
              <a:avLst/>
            </a:prstGeom>
            <a:solidFill>
              <a:srgbClr val="FFAD49"/>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1" name="Rectangle 340"/>
            <p:cNvSpPr/>
            <p:nvPr/>
          </p:nvSpPr>
          <p:spPr>
            <a:xfrm>
              <a:off x="6387441" y="3177325"/>
              <a:ext cx="657647" cy="601200"/>
            </a:xfrm>
            <a:prstGeom prst="rect">
              <a:avLst/>
            </a:prstGeom>
            <a:solidFill>
              <a:schemeClr val="tx1">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2" name="Rectangle 341"/>
            <p:cNvSpPr/>
            <p:nvPr/>
          </p:nvSpPr>
          <p:spPr>
            <a:xfrm>
              <a:off x="5676552" y="3177325"/>
              <a:ext cx="684000" cy="601200"/>
            </a:xfrm>
            <a:prstGeom prst="rect">
              <a:avLst/>
            </a:prstGeom>
            <a:solidFill>
              <a:srgbClr val="F9505A"/>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3" name="TextBox 342"/>
            <p:cNvSpPr txBox="1"/>
            <p:nvPr/>
          </p:nvSpPr>
          <p:spPr>
            <a:xfrm>
              <a:off x="5805388" y="2914920"/>
              <a:ext cx="1150056" cy="276999"/>
            </a:xfrm>
            <a:prstGeom prst="rect">
              <a:avLst/>
            </a:prstGeom>
            <a:noFill/>
            <a:ln>
              <a:noFill/>
            </a:ln>
          </p:spPr>
          <p:txBody>
            <a:bodyPr wrap="square" rtlCol="0">
              <a:spAutoFit/>
            </a:bodyPr>
            <a:lstStyle/>
            <a:p>
              <a:pPr algn="ctr"/>
              <a:r>
                <a:rPr lang="en-US" sz="1200"/>
                <a:t>PDD</a:t>
              </a:r>
            </a:p>
          </p:txBody>
        </p:sp>
        <p:cxnSp>
          <p:nvCxnSpPr>
            <p:cNvPr id="344" name="Straight Arrow Connector 343"/>
            <p:cNvCxnSpPr/>
            <p:nvPr/>
          </p:nvCxnSpPr>
          <p:spPr>
            <a:xfrm>
              <a:off x="3216003" y="3465380"/>
              <a:ext cx="798422"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p:nvCxnSpPr>
          <p:spPr>
            <a:xfrm>
              <a:off x="4013024" y="337206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46" name="Straight Arrow Connector 345"/>
            <p:cNvCxnSpPr/>
            <p:nvPr/>
          </p:nvCxnSpPr>
          <p:spPr>
            <a:xfrm>
              <a:off x="3216003" y="3465380"/>
              <a:ext cx="798422" cy="0"/>
            </a:xfrm>
            <a:prstGeom prst="straightConnector1">
              <a:avLst/>
            </a:prstGeom>
            <a:ln w="28575" cmpd="sng">
              <a:solidFill>
                <a:srgbClr val="6F0007"/>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p:nvPr/>
          </p:nvCxnSpPr>
          <p:spPr>
            <a:xfrm>
              <a:off x="3220677"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348" name="Straight Connector 347"/>
            <p:cNvCxnSpPr/>
            <p:nvPr/>
          </p:nvCxnSpPr>
          <p:spPr>
            <a:xfrm>
              <a:off x="4012883" y="3393380"/>
              <a:ext cx="0" cy="144000"/>
            </a:xfrm>
            <a:prstGeom prst="line">
              <a:avLst/>
            </a:prstGeom>
            <a:ln w="28575" cmpd="sng">
              <a:solidFill>
                <a:srgbClr val="6F0007"/>
              </a:solidFill>
            </a:ln>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p:nvPr/>
          </p:nvCxnSpPr>
          <p:spPr>
            <a:xfrm>
              <a:off x="2365478" y="3176466"/>
              <a:ext cx="0" cy="602059"/>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50" name="TextBox 349"/>
            <p:cNvSpPr txBox="1"/>
            <p:nvPr/>
          </p:nvSpPr>
          <p:spPr>
            <a:xfrm>
              <a:off x="1849328" y="2914920"/>
              <a:ext cx="1093678" cy="276999"/>
            </a:xfrm>
            <a:prstGeom prst="rect">
              <a:avLst/>
            </a:prstGeom>
            <a:noFill/>
            <a:ln>
              <a:noFill/>
            </a:ln>
          </p:spPr>
          <p:txBody>
            <a:bodyPr wrap="square" rtlCol="0">
              <a:spAutoFit/>
            </a:bodyPr>
            <a:lstStyle/>
            <a:p>
              <a:pPr algn="ctr"/>
              <a:r>
                <a:rPr lang="en-US" sz="1200"/>
                <a:t>Admission </a:t>
              </a:r>
            </a:p>
          </p:txBody>
        </p:sp>
        <p:cxnSp>
          <p:nvCxnSpPr>
            <p:cNvPr id="351" name="Straight Connector 350"/>
            <p:cNvCxnSpPr/>
            <p:nvPr/>
          </p:nvCxnSpPr>
          <p:spPr>
            <a:xfrm>
              <a:off x="2375324" y="3768682"/>
              <a:ext cx="3974320" cy="0"/>
            </a:xfrm>
            <a:prstGeom prst="line">
              <a:avLst/>
            </a:prstGeom>
            <a:ln w="19050" cmpd="sng">
              <a:solidFill>
                <a:schemeClr val="tx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a:off x="3008174" y="3177325"/>
              <a:ext cx="0" cy="601200"/>
            </a:xfrm>
            <a:prstGeom prst="line">
              <a:avLst/>
            </a:prstGeom>
            <a:ln w="19050" cmpd="sng">
              <a:solidFill>
                <a:schemeClr val="tx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3" name="Straight Arrow Connector 352"/>
            <p:cNvCxnSpPr/>
            <p:nvPr/>
          </p:nvCxnSpPr>
          <p:spPr>
            <a:xfrm>
              <a:off x="4188181" y="3626015"/>
              <a:ext cx="903301"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p:nvCxnSpPr>
          <p:spPr>
            <a:xfrm>
              <a:off x="5088790" y="353269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5" name="Straight Arrow Connector 354"/>
            <p:cNvCxnSpPr/>
            <p:nvPr/>
          </p:nvCxnSpPr>
          <p:spPr>
            <a:xfrm>
              <a:off x="4188181" y="3626015"/>
              <a:ext cx="899441" cy="0"/>
            </a:xfrm>
            <a:prstGeom prst="straightConnector1">
              <a:avLst/>
            </a:prstGeom>
            <a:ln w="28575" cmpd="sng">
              <a:solidFill>
                <a:srgbClr val="F510EB"/>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56" name="Straight Connector 355"/>
            <p:cNvCxnSpPr/>
            <p:nvPr/>
          </p:nvCxnSpPr>
          <p:spPr>
            <a:xfrm>
              <a:off x="4192400"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a:off x="5092508" y="3554015"/>
              <a:ext cx="0" cy="144000"/>
            </a:xfrm>
            <a:prstGeom prst="line">
              <a:avLst/>
            </a:prstGeom>
            <a:ln w="28575" cmpd="sng">
              <a:solidFill>
                <a:srgbClr val="F510EB"/>
              </a:solidFill>
            </a:ln>
            <a:effectLst/>
          </p:spPr>
          <p:style>
            <a:lnRef idx="2">
              <a:schemeClr val="accent1"/>
            </a:lnRef>
            <a:fillRef idx="0">
              <a:schemeClr val="accent1"/>
            </a:fillRef>
            <a:effectRef idx="1">
              <a:schemeClr val="accent1"/>
            </a:effectRef>
            <a:fontRef idx="minor">
              <a:schemeClr val="tx1"/>
            </a:fontRef>
          </p:style>
        </p:cxnSp>
        <p:cxnSp>
          <p:nvCxnSpPr>
            <p:cNvPr id="358" name="Straight Arrow Connector 357"/>
            <p:cNvCxnSpPr/>
            <p:nvPr/>
          </p:nvCxnSpPr>
          <p:spPr>
            <a:xfrm>
              <a:off x="3840757" y="3300495"/>
              <a:ext cx="706993"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a:off x="4543704" y="320717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60" name="Straight Arrow Connector 359"/>
            <p:cNvCxnSpPr/>
            <p:nvPr/>
          </p:nvCxnSpPr>
          <p:spPr>
            <a:xfrm>
              <a:off x="3840757" y="3300495"/>
              <a:ext cx="703818" cy="0"/>
            </a:xfrm>
            <a:prstGeom prst="straightConnector1">
              <a:avLst/>
            </a:prstGeom>
            <a:ln w="28575"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61" name="Straight Connector 360"/>
            <p:cNvCxnSpPr/>
            <p:nvPr/>
          </p:nvCxnSpPr>
          <p:spPr>
            <a:xfrm>
              <a:off x="3844459"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2" name="Straight Connector 361"/>
            <p:cNvCxnSpPr/>
            <p:nvPr/>
          </p:nvCxnSpPr>
          <p:spPr>
            <a:xfrm>
              <a:off x="4543562" y="3228495"/>
              <a:ext cx="0" cy="1440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1892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1.25E-6 -4.07407E-6 L -0.20664 0.00301 " pathEditMode="relative" rAng="0" ptsTypes="AA">
                                      <p:cBhvr>
                                        <p:cTn id="6" dur="2000" fill="hold"/>
                                        <p:tgtEl>
                                          <p:spTgt spid="5"/>
                                        </p:tgtEl>
                                        <p:attrNameLst>
                                          <p:attrName>ppt_x</p:attrName>
                                          <p:attrName>ppt_y</p:attrName>
                                        </p:attrNameLst>
                                      </p:cBhvr>
                                      <p:rCtr x="-10339" y="139"/>
                                    </p:animMotion>
                                  </p:childTnLst>
                                </p:cTn>
                              </p:par>
                              <p:par>
                                <p:cTn id="7" presetID="0" presetClass="path" presetSubtype="0" accel="50000" decel="50000" fill="hold" nodeType="withEffect">
                                  <p:stCondLst>
                                    <p:cond delay="0"/>
                                  </p:stCondLst>
                                  <p:childTnLst>
                                    <p:animMotion origin="layout" path="M 3.125E-6 0 L -0.03516 -0.00046 " pathEditMode="relative" rAng="0" ptsTypes="AA">
                                      <p:cBhvr>
                                        <p:cTn id="8" dur="2000" fill="hold"/>
                                        <p:tgtEl>
                                          <p:spTgt spid="11"/>
                                        </p:tgtEl>
                                        <p:attrNameLst>
                                          <p:attrName>ppt_x</p:attrName>
                                          <p:attrName>ppt_y</p:attrName>
                                        </p:attrNameLst>
                                      </p:cBhvr>
                                      <p:rCtr x="-1758" y="-23"/>
                                    </p:animMotion>
                                  </p:childTnLst>
                                </p:cTn>
                              </p:par>
                              <p:par>
                                <p:cTn id="9" presetID="0" presetClass="path" presetSubtype="0" accel="50000" decel="50000" fill="hold" nodeType="withEffect">
                                  <p:stCondLst>
                                    <p:cond delay="0"/>
                                  </p:stCondLst>
                                  <p:childTnLst>
                                    <p:animMotion origin="layout" path="M 4.79167E-6 -0.00232 L -0.22787 -0.00255 " pathEditMode="relative" rAng="0" ptsTypes="AA">
                                      <p:cBhvr>
                                        <p:cTn id="10" dur="2000" fill="hold"/>
                                        <p:tgtEl>
                                          <p:spTgt spid="13"/>
                                        </p:tgtEl>
                                        <p:attrNameLst>
                                          <p:attrName>ppt_x</p:attrName>
                                          <p:attrName>ppt_y</p:attrName>
                                        </p:attrNameLst>
                                      </p:cBhvr>
                                      <p:rCtr x="-11393" y="-23"/>
                                    </p:animMotion>
                                  </p:childTnLst>
                                </p:cTn>
                              </p:par>
                              <p:par>
                                <p:cTn id="11" presetID="0" presetClass="path" presetSubtype="0" accel="50000" decel="50000" fill="hold" nodeType="withEffect">
                                  <p:stCondLst>
                                    <p:cond delay="0"/>
                                  </p:stCondLst>
                                  <p:childTnLst>
                                    <p:animMotion origin="layout" path="M 2.91667E-6 -2.22222E-6 L -0.03282 0.00996 " pathEditMode="relative" rAng="0" ptsTypes="AA">
                                      <p:cBhvr>
                                        <p:cTn id="12" dur="2000" fill="hold"/>
                                        <p:tgtEl>
                                          <p:spTgt spid="9"/>
                                        </p:tgtEl>
                                        <p:attrNameLst>
                                          <p:attrName>ppt_x</p:attrName>
                                          <p:attrName>ppt_y</p:attrName>
                                        </p:attrNameLst>
                                      </p:cBhvr>
                                      <p:rCtr x="-1641" y="486"/>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6D9CFDCF-9786-EF4C-B71F-295096EA1841}"/>
              </a:ext>
            </a:extLst>
          </p:cNvPr>
          <p:cNvSpPr/>
          <p:nvPr/>
        </p:nvSpPr>
        <p:spPr>
          <a:xfrm>
            <a:off x="0" y="0"/>
            <a:ext cx="12192000" cy="6858000"/>
          </a:xfrm>
          <a:prstGeom prst="rect">
            <a:avLst/>
          </a:prstGeom>
          <a:solidFill>
            <a:schemeClr val="bg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0" y="-9006"/>
            <a:ext cx="12192000" cy="6860385"/>
          </a:xfrm>
          <a:prstGeom prst="rect">
            <a:avLst/>
          </a:prstGeom>
          <a:solidFill>
            <a:srgbClr val="E5D3BB"/>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 Placeholder 1"/>
          <p:cNvSpPr>
            <a:spLocks noGrp="1"/>
          </p:cNvSpPr>
          <p:nvPr>
            <p:ph type="body" sz="quarter" idx="11"/>
          </p:nvPr>
        </p:nvSpPr>
        <p:spPr>
          <a:xfrm>
            <a:off x="1524000" y="54043"/>
            <a:ext cx="9144000" cy="332119"/>
          </a:xfrm>
          <a:noFill/>
        </p:spPr>
        <p:txBody>
          <a:bodyPr/>
          <a:lstStyle/>
          <a:p>
            <a:pPr algn="ctr"/>
            <a:r>
              <a:rPr lang="en-GB" sz="1600" dirty="0">
                <a:solidFill>
                  <a:srgbClr val="003300"/>
                </a:solidFill>
              </a:rPr>
              <a:t>The primary objective is to improve patient flow through all pathways simultaneously</a:t>
            </a:r>
          </a:p>
        </p:txBody>
      </p:sp>
      <p:grpSp>
        <p:nvGrpSpPr>
          <p:cNvPr id="4" name="Group 280"/>
          <p:cNvGrpSpPr/>
          <p:nvPr/>
        </p:nvGrpSpPr>
        <p:grpSpPr>
          <a:xfrm>
            <a:off x="1610158" y="509224"/>
            <a:ext cx="2919511" cy="6066161"/>
            <a:chOff x="3103386" y="293055"/>
            <a:chExt cx="2919511" cy="6066161"/>
          </a:xfrm>
        </p:grpSpPr>
        <p:sp>
          <p:nvSpPr>
            <p:cNvPr id="248" name="Rounded Rectangle 247"/>
            <p:cNvSpPr/>
            <p:nvPr/>
          </p:nvSpPr>
          <p:spPr>
            <a:xfrm>
              <a:off x="3121103" y="293055"/>
              <a:ext cx="2901794" cy="6066161"/>
            </a:xfrm>
            <a:prstGeom prst="roundRect">
              <a:avLst>
                <a:gd name="adj" fmla="val 12322"/>
              </a:avLst>
            </a:prstGeom>
            <a:solidFill>
              <a:schemeClr val="bg1"/>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7" name="TextBox 266"/>
            <p:cNvSpPr txBox="1"/>
            <p:nvPr/>
          </p:nvSpPr>
          <p:spPr>
            <a:xfrm>
              <a:off x="3103386" y="1137508"/>
              <a:ext cx="2834477" cy="461665"/>
            </a:xfrm>
            <a:prstGeom prst="rect">
              <a:avLst/>
            </a:prstGeom>
            <a:noFill/>
            <a:ln>
              <a:noFill/>
            </a:ln>
          </p:spPr>
          <p:txBody>
            <a:bodyPr wrap="square" rtlCol="0">
              <a:spAutoFit/>
            </a:bodyPr>
            <a:lstStyle/>
            <a:p>
              <a:pPr algn="ctr"/>
              <a:r>
                <a:rPr lang="en-GB" sz="1200" i="1" dirty="0"/>
                <a:t>Of all the patients I could work on next, which one should I work on next?</a:t>
              </a:r>
            </a:p>
          </p:txBody>
        </p:sp>
        <p:sp>
          <p:nvSpPr>
            <p:cNvPr id="167" name="TextBox 166"/>
            <p:cNvSpPr txBox="1"/>
            <p:nvPr/>
          </p:nvSpPr>
          <p:spPr>
            <a:xfrm>
              <a:off x="3173508" y="458902"/>
              <a:ext cx="2796985" cy="584775"/>
            </a:xfrm>
            <a:prstGeom prst="rect">
              <a:avLst/>
            </a:prstGeom>
            <a:noFill/>
            <a:ln>
              <a:noFill/>
            </a:ln>
          </p:spPr>
          <p:txBody>
            <a:bodyPr wrap="square" rtlCol="0">
              <a:spAutoFit/>
            </a:bodyPr>
            <a:lstStyle/>
            <a:p>
              <a:pPr algn="ctr"/>
              <a:r>
                <a:rPr lang="en-GB" sz="1600" dirty="0">
                  <a:solidFill>
                    <a:srgbClr val="003300"/>
                  </a:solidFill>
                </a:rPr>
                <a:t>A patient-centred, </a:t>
              </a:r>
              <a:br>
                <a:rPr lang="en-GB" sz="1600" dirty="0">
                  <a:solidFill>
                    <a:srgbClr val="003300"/>
                  </a:solidFill>
                </a:rPr>
              </a:br>
              <a:r>
                <a:rPr lang="en-GB" sz="1600" dirty="0">
                  <a:solidFill>
                    <a:srgbClr val="003300"/>
                  </a:solidFill>
                </a:rPr>
                <a:t>clinically led approach</a:t>
              </a:r>
            </a:p>
          </p:txBody>
        </p:sp>
        <p:grpSp>
          <p:nvGrpSpPr>
            <p:cNvPr id="5" name="Group 279"/>
            <p:cNvGrpSpPr/>
            <p:nvPr/>
          </p:nvGrpSpPr>
          <p:grpSpPr>
            <a:xfrm>
              <a:off x="3172792" y="1604329"/>
              <a:ext cx="2682422" cy="4566094"/>
              <a:chOff x="3172792" y="1135948"/>
              <a:chExt cx="2682422" cy="4566094"/>
            </a:xfrm>
          </p:grpSpPr>
          <p:pic>
            <p:nvPicPr>
              <p:cNvPr id="245" name="Picture 244"/>
              <p:cNvPicPr>
                <a:picLocks noChangeAspect="1"/>
              </p:cNvPicPr>
              <p:nvPr/>
            </p:nvPicPr>
            <p:blipFill>
              <a:blip r:embed="rId3" cstate="print"/>
              <a:stretch>
                <a:fillRect/>
              </a:stretch>
            </p:blipFill>
            <p:spPr>
              <a:xfrm>
                <a:off x="3237314" y="1351647"/>
                <a:ext cx="599128" cy="783475"/>
              </a:xfrm>
              <a:prstGeom prst="rect">
                <a:avLst/>
              </a:prstGeom>
            </p:spPr>
          </p:pic>
          <p:pic>
            <p:nvPicPr>
              <p:cNvPr id="246" name="Picture 245"/>
              <p:cNvPicPr>
                <a:picLocks noChangeAspect="1"/>
              </p:cNvPicPr>
              <p:nvPr/>
            </p:nvPicPr>
            <p:blipFill>
              <a:blip r:embed="rId4" cstate="print"/>
              <a:stretch>
                <a:fillRect/>
              </a:stretch>
            </p:blipFill>
            <p:spPr>
              <a:xfrm>
                <a:off x="3172792" y="2241072"/>
                <a:ext cx="663650" cy="783476"/>
              </a:xfrm>
              <a:prstGeom prst="rect">
                <a:avLst/>
              </a:prstGeom>
            </p:spPr>
          </p:pic>
          <p:pic>
            <p:nvPicPr>
              <p:cNvPr id="247" name="Picture 246"/>
              <p:cNvPicPr>
                <a:picLocks noChangeAspect="1"/>
              </p:cNvPicPr>
              <p:nvPr/>
            </p:nvPicPr>
            <p:blipFill>
              <a:blip r:embed="rId5" cstate="print"/>
              <a:stretch>
                <a:fillRect/>
              </a:stretch>
            </p:blipFill>
            <p:spPr>
              <a:xfrm>
                <a:off x="3209662" y="3130498"/>
                <a:ext cx="626780" cy="783475"/>
              </a:xfrm>
              <a:prstGeom prst="rect">
                <a:avLst/>
              </a:prstGeom>
            </p:spPr>
          </p:pic>
          <p:pic>
            <p:nvPicPr>
              <p:cNvPr id="249" name="Picture 248"/>
              <p:cNvPicPr>
                <a:picLocks noChangeAspect="1"/>
              </p:cNvPicPr>
              <p:nvPr/>
            </p:nvPicPr>
            <p:blipFill>
              <a:blip r:embed="rId6" cstate="print"/>
              <a:stretch>
                <a:fillRect/>
              </a:stretch>
            </p:blipFill>
            <p:spPr>
              <a:xfrm>
                <a:off x="3246531" y="4019923"/>
                <a:ext cx="589911" cy="792693"/>
              </a:xfrm>
              <a:prstGeom prst="rect">
                <a:avLst/>
              </a:prstGeom>
            </p:spPr>
          </p:pic>
          <p:pic>
            <p:nvPicPr>
              <p:cNvPr id="253" name="Picture 252"/>
              <p:cNvPicPr>
                <a:picLocks noChangeAspect="1"/>
              </p:cNvPicPr>
              <p:nvPr/>
            </p:nvPicPr>
            <p:blipFill>
              <a:blip r:embed="rId7" cstate="print"/>
              <a:stretch>
                <a:fillRect/>
              </a:stretch>
            </p:blipFill>
            <p:spPr>
              <a:xfrm>
                <a:off x="3246531" y="4918566"/>
                <a:ext cx="589911" cy="783476"/>
              </a:xfrm>
              <a:prstGeom prst="rect">
                <a:avLst/>
              </a:prstGeom>
            </p:spPr>
          </p:pic>
          <p:pic>
            <p:nvPicPr>
              <p:cNvPr id="255" name="Picture 254"/>
              <p:cNvPicPr>
                <a:picLocks noChangeAspect="1"/>
              </p:cNvPicPr>
              <p:nvPr/>
            </p:nvPicPr>
            <p:blipFill>
              <a:blip r:embed="rId8" cstate="print"/>
              <a:stretch>
                <a:fillRect/>
              </a:stretch>
            </p:blipFill>
            <p:spPr>
              <a:xfrm>
                <a:off x="4178699" y="1475847"/>
                <a:ext cx="1009631" cy="361659"/>
              </a:xfrm>
              <a:prstGeom prst="rect">
                <a:avLst/>
              </a:prstGeom>
            </p:spPr>
          </p:pic>
          <p:pic>
            <p:nvPicPr>
              <p:cNvPr id="144" name="Picture 143"/>
              <p:cNvPicPr>
                <a:picLocks noChangeAspect="1"/>
              </p:cNvPicPr>
              <p:nvPr/>
            </p:nvPicPr>
            <p:blipFill>
              <a:blip r:embed="rId8" cstate="print"/>
              <a:stretch>
                <a:fillRect/>
              </a:stretch>
            </p:blipFill>
            <p:spPr>
              <a:xfrm>
                <a:off x="4313799" y="2360920"/>
                <a:ext cx="1009631" cy="361659"/>
              </a:xfrm>
              <a:prstGeom prst="rect">
                <a:avLst/>
              </a:prstGeom>
            </p:spPr>
          </p:pic>
          <p:pic>
            <p:nvPicPr>
              <p:cNvPr id="145" name="Picture 144"/>
              <p:cNvPicPr>
                <a:picLocks noChangeAspect="1"/>
              </p:cNvPicPr>
              <p:nvPr/>
            </p:nvPicPr>
            <p:blipFill>
              <a:blip r:embed="rId8" cstate="print"/>
              <a:stretch>
                <a:fillRect/>
              </a:stretch>
            </p:blipFill>
            <p:spPr>
              <a:xfrm>
                <a:off x="4448898" y="3245993"/>
                <a:ext cx="1009631" cy="361659"/>
              </a:xfrm>
              <a:prstGeom prst="rect">
                <a:avLst/>
              </a:prstGeom>
            </p:spPr>
          </p:pic>
          <p:pic>
            <p:nvPicPr>
              <p:cNvPr id="146" name="Picture 145"/>
              <p:cNvPicPr>
                <a:picLocks noChangeAspect="1"/>
              </p:cNvPicPr>
              <p:nvPr/>
            </p:nvPicPr>
            <p:blipFill>
              <a:blip r:embed="rId8" cstate="print"/>
              <a:stretch>
                <a:fillRect/>
              </a:stretch>
            </p:blipFill>
            <p:spPr>
              <a:xfrm>
                <a:off x="4593005" y="4131066"/>
                <a:ext cx="1009631" cy="361659"/>
              </a:xfrm>
              <a:prstGeom prst="rect">
                <a:avLst/>
              </a:prstGeom>
            </p:spPr>
          </p:pic>
          <p:pic>
            <p:nvPicPr>
              <p:cNvPr id="147" name="Picture 146"/>
              <p:cNvPicPr>
                <a:picLocks noChangeAspect="1"/>
              </p:cNvPicPr>
              <p:nvPr/>
            </p:nvPicPr>
            <p:blipFill>
              <a:blip r:embed="rId8" cstate="print"/>
              <a:stretch>
                <a:fillRect/>
              </a:stretch>
            </p:blipFill>
            <p:spPr>
              <a:xfrm>
                <a:off x="4809165" y="5016139"/>
                <a:ext cx="1009631" cy="361659"/>
              </a:xfrm>
              <a:prstGeom prst="rect">
                <a:avLst/>
              </a:prstGeom>
            </p:spPr>
          </p:pic>
          <p:cxnSp>
            <p:nvCxnSpPr>
              <p:cNvPr id="148" name="Straight Arrow Connector 147"/>
              <p:cNvCxnSpPr/>
              <p:nvPr/>
            </p:nvCxnSpPr>
            <p:spPr>
              <a:xfrm>
                <a:off x="3981054" y="1656154"/>
                <a:ext cx="77328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4760408" y="1562835"/>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a:off x="3985740" y="1656154"/>
                <a:ext cx="768599" cy="0"/>
              </a:xfrm>
              <a:prstGeom prst="straightConnector1">
                <a:avLst/>
              </a:prstGeom>
              <a:ln w="28575" cmpd="sng">
                <a:solidFill>
                  <a:srgbClr val="FF001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3988085" y="1584154"/>
                <a:ext cx="0" cy="144000"/>
              </a:xfrm>
              <a:prstGeom prst="line">
                <a:avLst/>
              </a:prstGeom>
              <a:ln w="28575" cmpd="sng">
                <a:solidFill>
                  <a:srgbClr val="FF001C"/>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4760266" y="1584154"/>
                <a:ext cx="0" cy="144000"/>
              </a:xfrm>
              <a:prstGeom prst="line">
                <a:avLst/>
              </a:prstGeom>
              <a:ln w="28575" cmpd="sng">
                <a:solidFill>
                  <a:srgbClr val="FF001C"/>
                </a:solidFill>
              </a:ln>
              <a:effectLst/>
            </p:spPr>
            <p:style>
              <a:lnRef idx="2">
                <a:schemeClr val="accent1"/>
              </a:lnRef>
              <a:fillRef idx="0">
                <a:schemeClr val="accent1"/>
              </a:fillRef>
              <a:effectRef idx="1">
                <a:schemeClr val="accent1"/>
              </a:effectRef>
              <a:fontRef idx="minor">
                <a:schemeClr val="tx1"/>
              </a:fontRef>
            </p:style>
          </p:cxnSp>
          <p:cxnSp>
            <p:nvCxnSpPr>
              <p:cNvPr id="158" name="Straight Arrow Connector 157"/>
              <p:cNvCxnSpPr/>
              <p:nvPr/>
            </p:nvCxnSpPr>
            <p:spPr>
              <a:xfrm>
                <a:off x="4175482" y="2547366"/>
                <a:ext cx="937515"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5119066" y="2454047"/>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a:off x="4172275" y="2547366"/>
                <a:ext cx="940722" cy="0"/>
              </a:xfrm>
              <a:prstGeom prst="straightConnector1">
                <a:avLst/>
              </a:prstGeom>
              <a:ln w="28575" cmpd="sng">
                <a:solidFill>
                  <a:srgbClr val="0A0A0A"/>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a:off x="4170358" y="2475366"/>
                <a:ext cx="0" cy="14400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5118924" y="2475366"/>
                <a:ext cx="0" cy="14400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cxnSp>
            <p:nvCxnSpPr>
              <p:cNvPr id="166" name="Straight Arrow Connector 165"/>
              <p:cNvCxnSpPr/>
              <p:nvPr/>
            </p:nvCxnSpPr>
            <p:spPr>
              <a:xfrm>
                <a:off x="4098514" y="3429320"/>
                <a:ext cx="700197"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4804780" y="333600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p:nvPr/>
            </p:nvCxnSpPr>
            <p:spPr>
              <a:xfrm>
                <a:off x="4104928" y="3429320"/>
                <a:ext cx="693783" cy="0"/>
              </a:xfrm>
              <a:prstGeom prst="straightConnector1">
                <a:avLst/>
              </a:prstGeom>
              <a:ln w="28575" cmpd="sng">
                <a:solidFill>
                  <a:srgbClr val="FF76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4093391" y="3357320"/>
                <a:ext cx="0" cy="144000"/>
              </a:xfrm>
              <a:prstGeom prst="line">
                <a:avLst/>
              </a:prstGeom>
              <a:ln w="28575" cmpd="sng">
                <a:solidFill>
                  <a:srgbClr val="FF7600"/>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4804638" y="3357320"/>
                <a:ext cx="0" cy="144000"/>
              </a:xfrm>
              <a:prstGeom prst="line">
                <a:avLst/>
              </a:prstGeom>
              <a:ln w="28575" cmpd="sng">
                <a:solidFill>
                  <a:srgbClr val="FF7600"/>
                </a:solidFill>
              </a:ln>
              <a:effectLst/>
            </p:spPr>
            <p:style>
              <a:lnRef idx="2">
                <a:schemeClr val="accent1"/>
              </a:lnRef>
              <a:fillRef idx="0">
                <a:schemeClr val="accent1"/>
              </a:fillRef>
              <a:effectRef idx="1">
                <a:schemeClr val="accent1"/>
              </a:effectRef>
              <a:fontRef idx="minor">
                <a:schemeClr val="tx1"/>
              </a:fontRef>
            </p:style>
          </p:cxnSp>
          <p:cxnSp>
            <p:nvCxnSpPr>
              <p:cNvPr id="184" name="Straight Arrow Connector 183"/>
              <p:cNvCxnSpPr/>
              <p:nvPr/>
            </p:nvCxnSpPr>
            <p:spPr>
              <a:xfrm>
                <a:off x="4469357" y="4316390"/>
                <a:ext cx="233996"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a:off x="4709422" y="4223071"/>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6" name="Straight Arrow Connector 185"/>
              <p:cNvCxnSpPr/>
              <p:nvPr/>
            </p:nvCxnSpPr>
            <p:spPr>
              <a:xfrm>
                <a:off x="4475707" y="4316390"/>
                <a:ext cx="227646" cy="0"/>
              </a:xfrm>
              <a:prstGeom prst="straightConnector1">
                <a:avLst/>
              </a:prstGeom>
              <a:ln w="28575" cmpd="sng">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4470543" y="4244390"/>
                <a:ext cx="0" cy="144000"/>
              </a:xfrm>
              <a:prstGeom prst="line">
                <a:avLst/>
              </a:prstGeom>
              <a:ln w="28575"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88" name="Straight Connector 187"/>
              <p:cNvCxnSpPr/>
              <p:nvPr/>
            </p:nvCxnSpPr>
            <p:spPr>
              <a:xfrm>
                <a:off x="4709280" y="4244390"/>
                <a:ext cx="0" cy="144000"/>
              </a:xfrm>
              <a:prstGeom prst="line">
                <a:avLst/>
              </a:prstGeom>
              <a:ln w="28575"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89" name="Straight Arrow Connector 188"/>
              <p:cNvCxnSpPr/>
              <p:nvPr/>
            </p:nvCxnSpPr>
            <p:spPr>
              <a:xfrm>
                <a:off x="4266149" y="5208565"/>
                <a:ext cx="1389704" cy="0"/>
              </a:xfrm>
              <a:prstGeom prst="straightConnector1">
                <a:avLst/>
              </a:prstGeom>
              <a:ln w="571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a:off x="5661922" y="5115246"/>
                <a:ext cx="0" cy="184150"/>
              </a:xfrm>
              <a:prstGeom prst="line">
                <a:avLst/>
              </a:prstGeom>
              <a:ln w="571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1" name="Straight Arrow Connector 190"/>
              <p:cNvCxnSpPr/>
              <p:nvPr/>
            </p:nvCxnSpPr>
            <p:spPr>
              <a:xfrm>
                <a:off x="4061251" y="5208565"/>
                <a:ext cx="1594602" cy="0"/>
              </a:xfrm>
              <a:prstGeom prst="straightConnector1">
                <a:avLst/>
              </a:prstGeom>
              <a:ln w="28575" cmpd="sng">
                <a:solidFill>
                  <a:srgbClr val="0A0A0A"/>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4056441" y="5136565"/>
                <a:ext cx="0" cy="14400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5661780" y="5136565"/>
                <a:ext cx="0" cy="14400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grpSp>
            <p:nvGrpSpPr>
              <p:cNvPr id="6" name="Group 273"/>
              <p:cNvGrpSpPr/>
              <p:nvPr/>
            </p:nvGrpSpPr>
            <p:grpSpPr>
              <a:xfrm>
                <a:off x="4589079" y="1135948"/>
                <a:ext cx="641089" cy="312529"/>
                <a:chOff x="4688547" y="1063892"/>
                <a:chExt cx="641089" cy="312529"/>
              </a:xfrm>
            </p:grpSpPr>
            <p:sp>
              <p:nvSpPr>
                <p:cNvPr id="168" name="TextBox 167"/>
                <p:cNvSpPr txBox="1"/>
                <p:nvPr/>
              </p:nvSpPr>
              <p:spPr>
                <a:xfrm>
                  <a:off x="4688547" y="1063892"/>
                  <a:ext cx="641089" cy="276999"/>
                </a:xfrm>
                <a:prstGeom prst="rect">
                  <a:avLst/>
                </a:prstGeom>
                <a:noFill/>
                <a:ln>
                  <a:noFill/>
                </a:ln>
              </p:spPr>
              <p:txBody>
                <a:bodyPr wrap="square" rtlCol="0">
                  <a:spAutoFit/>
                </a:bodyPr>
                <a:lstStyle/>
                <a:p>
                  <a:pPr algn="ctr"/>
                  <a:r>
                    <a:rPr lang="en-GB" sz="1200" dirty="0">
                      <a:solidFill>
                        <a:schemeClr val="tx1">
                          <a:lumMod val="50000"/>
                        </a:schemeClr>
                      </a:solidFill>
                    </a:rPr>
                    <a:t>PDD</a:t>
                  </a:r>
                </a:p>
              </p:txBody>
            </p:sp>
            <p:cxnSp>
              <p:nvCxnSpPr>
                <p:cNvPr id="273" name="Straight Connector 272"/>
                <p:cNvCxnSpPr/>
                <p:nvPr/>
              </p:nvCxnSpPr>
              <p:spPr>
                <a:xfrm>
                  <a:off x="4993605" y="1303278"/>
                  <a:ext cx="0" cy="7314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198"/>
              <p:cNvGrpSpPr/>
              <p:nvPr/>
            </p:nvGrpSpPr>
            <p:grpSpPr>
              <a:xfrm>
                <a:off x="4718754" y="2023639"/>
                <a:ext cx="641089" cy="312529"/>
                <a:chOff x="4688547" y="1063892"/>
                <a:chExt cx="641089" cy="312529"/>
              </a:xfrm>
            </p:grpSpPr>
            <p:sp>
              <p:nvSpPr>
                <p:cNvPr id="200" name="TextBox 199"/>
                <p:cNvSpPr txBox="1"/>
                <p:nvPr/>
              </p:nvSpPr>
              <p:spPr>
                <a:xfrm>
                  <a:off x="4688547" y="1063892"/>
                  <a:ext cx="641089" cy="276999"/>
                </a:xfrm>
                <a:prstGeom prst="rect">
                  <a:avLst/>
                </a:prstGeom>
                <a:noFill/>
                <a:ln>
                  <a:noFill/>
                </a:ln>
              </p:spPr>
              <p:txBody>
                <a:bodyPr wrap="square" rtlCol="0">
                  <a:spAutoFit/>
                </a:bodyPr>
                <a:lstStyle/>
                <a:p>
                  <a:pPr algn="ctr"/>
                  <a:r>
                    <a:rPr lang="en-GB" sz="1200" dirty="0">
                      <a:solidFill>
                        <a:schemeClr val="tx1">
                          <a:lumMod val="50000"/>
                        </a:schemeClr>
                      </a:solidFill>
                    </a:rPr>
                    <a:t>PDD</a:t>
                  </a:r>
                </a:p>
              </p:txBody>
            </p:sp>
            <p:cxnSp>
              <p:nvCxnSpPr>
                <p:cNvPr id="201" name="Straight Connector 200"/>
                <p:cNvCxnSpPr/>
                <p:nvPr/>
              </p:nvCxnSpPr>
              <p:spPr>
                <a:xfrm>
                  <a:off x="4993605" y="1303278"/>
                  <a:ext cx="0" cy="7314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 name="Group 202"/>
              <p:cNvGrpSpPr/>
              <p:nvPr/>
            </p:nvGrpSpPr>
            <p:grpSpPr>
              <a:xfrm>
                <a:off x="4855064" y="2914655"/>
                <a:ext cx="641089" cy="312529"/>
                <a:chOff x="4688547" y="1063892"/>
                <a:chExt cx="641089" cy="312529"/>
              </a:xfrm>
            </p:grpSpPr>
            <p:sp>
              <p:nvSpPr>
                <p:cNvPr id="204" name="TextBox 203"/>
                <p:cNvSpPr txBox="1"/>
                <p:nvPr/>
              </p:nvSpPr>
              <p:spPr>
                <a:xfrm>
                  <a:off x="4688547" y="1063892"/>
                  <a:ext cx="641089" cy="276999"/>
                </a:xfrm>
                <a:prstGeom prst="rect">
                  <a:avLst/>
                </a:prstGeom>
                <a:noFill/>
                <a:ln>
                  <a:noFill/>
                </a:ln>
              </p:spPr>
              <p:txBody>
                <a:bodyPr wrap="square" rtlCol="0">
                  <a:spAutoFit/>
                </a:bodyPr>
                <a:lstStyle/>
                <a:p>
                  <a:pPr algn="ctr"/>
                  <a:r>
                    <a:rPr lang="en-GB" sz="1200" dirty="0">
                      <a:solidFill>
                        <a:schemeClr val="tx1">
                          <a:lumMod val="50000"/>
                        </a:schemeClr>
                      </a:solidFill>
                    </a:rPr>
                    <a:t>PDD</a:t>
                  </a:r>
                </a:p>
              </p:txBody>
            </p:sp>
            <p:cxnSp>
              <p:nvCxnSpPr>
                <p:cNvPr id="206" name="Straight Connector 205"/>
                <p:cNvCxnSpPr/>
                <p:nvPr/>
              </p:nvCxnSpPr>
              <p:spPr>
                <a:xfrm>
                  <a:off x="4993605" y="1303278"/>
                  <a:ext cx="0" cy="7314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208"/>
              <p:cNvGrpSpPr/>
              <p:nvPr/>
            </p:nvGrpSpPr>
            <p:grpSpPr>
              <a:xfrm>
                <a:off x="4998023" y="3805671"/>
                <a:ext cx="641089" cy="312529"/>
                <a:chOff x="4688547" y="1063892"/>
                <a:chExt cx="641089" cy="312529"/>
              </a:xfrm>
            </p:grpSpPr>
            <p:sp>
              <p:nvSpPr>
                <p:cNvPr id="211" name="TextBox 210"/>
                <p:cNvSpPr txBox="1"/>
                <p:nvPr/>
              </p:nvSpPr>
              <p:spPr>
                <a:xfrm>
                  <a:off x="4688547" y="1063892"/>
                  <a:ext cx="641089" cy="276999"/>
                </a:xfrm>
                <a:prstGeom prst="rect">
                  <a:avLst/>
                </a:prstGeom>
                <a:noFill/>
                <a:ln>
                  <a:noFill/>
                </a:ln>
              </p:spPr>
              <p:txBody>
                <a:bodyPr wrap="square" rtlCol="0">
                  <a:spAutoFit/>
                </a:bodyPr>
                <a:lstStyle/>
                <a:p>
                  <a:pPr algn="ctr"/>
                  <a:r>
                    <a:rPr lang="en-GB" sz="1200" dirty="0">
                      <a:solidFill>
                        <a:schemeClr val="tx1">
                          <a:lumMod val="50000"/>
                        </a:schemeClr>
                      </a:solidFill>
                    </a:rPr>
                    <a:t>PDD</a:t>
                  </a:r>
                </a:p>
              </p:txBody>
            </p:sp>
            <p:cxnSp>
              <p:nvCxnSpPr>
                <p:cNvPr id="214" name="Straight Connector 213"/>
                <p:cNvCxnSpPr/>
                <p:nvPr/>
              </p:nvCxnSpPr>
              <p:spPr>
                <a:xfrm>
                  <a:off x="4993605" y="1303278"/>
                  <a:ext cx="0" cy="7314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 name="Group 218"/>
              <p:cNvGrpSpPr/>
              <p:nvPr/>
            </p:nvGrpSpPr>
            <p:grpSpPr>
              <a:xfrm>
                <a:off x="5214125" y="4696687"/>
                <a:ext cx="641089" cy="312529"/>
                <a:chOff x="4688547" y="1063892"/>
                <a:chExt cx="641089" cy="312529"/>
              </a:xfrm>
            </p:grpSpPr>
            <p:sp>
              <p:nvSpPr>
                <p:cNvPr id="222" name="TextBox 221"/>
                <p:cNvSpPr txBox="1"/>
                <p:nvPr/>
              </p:nvSpPr>
              <p:spPr>
                <a:xfrm>
                  <a:off x="4688547" y="1063892"/>
                  <a:ext cx="641089" cy="276999"/>
                </a:xfrm>
                <a:prstGeom prst="rect">
                  <a:avLst/>
                </a:prstGeom>
                <a:noFill/>
                <a:ln>
                  <a:noFill/>
                </a:ln>
              </p:spPr>
              <p:txBody>
                <a:bodyPr wrap="square" rtlCol="0">
                  <a:spAutoFit/>
                </a:bodyPr>
                <a:lstStyle/>
                <a:p>
                  <a:pPr algn="ctr"/>
                  <a:r>
                    <a:rPr lang="en-GB" sz="1200" dirty="0">
                      <a:solidFill>
                        <a:schemeClr val="tx1">
                          <a:lumMod val="50000"/>
                        </a:schemeClr>
                      </a:solidFill>
                    </a:rPr>
                    <a:t>PDD</a:t>
                  </a:r>
                </a:p>
              </p:txBody>
            </p:sp>
            <p:cxnSp>
              <p:nvCxnSpPr>
                <p:cNvPr id="275" name="Straight Connector 274"/>
                <p:cNvCxnSpPr/>
                <p:nvPr/>
              </p:nvCxnSpPr>
              <p:spPr>
                <a:xfrm>
                  <a:off x="4993605" y="1303278"/>
                  <a:ext cx="0" cy="7314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grpSp>
        <p:nvGrpSpPr>
          <p:cNvPr id="11" name="Group 122"/>
          <p:cNvGrpSpPr/>
          <p:nvPr/>
        </p:nvGrpSpPr>
        <p:grpSpPr>
          <a:xfrm>
            <a:off x="7659780" y="509223"/>
            <a:ext cx="2901794" cy="6066156"/>
            <a:chOff x="3190606" y="184971"/>
            <a:chExt cx="2901794" cy="6066156"/>
          </a:xfrm>
        </p:grpSpPr>
        <p:sp>
          <p:nvSpPr>
            <p:cNvPr id="277" name="Rounded Rectangle 276"/>
            <p:cNvSpPr/>
            <p:nvPr/>
          </p:nvSpPr>
          <p:spPr>
            <a:xfrm>
              <a:off x="3190606" y="184971"/>
              <a:ext cx="2901794" cy="6066156"/>
            </a:xfrm>
            <a:prstGeom prst="roundRect">
              <a:avLst>
                <a:gd name="adj" fmla="val 11701"/>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7" name="TextBox 126"/>
            <p:cNvSpPr txBox="1"/>
            <p:nvPr/>
          </p:nvSpPr>
          <p:spPr>
            <a:xfrm>
              <a:off x="3902129" y="4281791"/>
              <a:ext cx="1826099" cy="1908215"/>
            </a:xfrm>
            <a:prstGeom prst="rect">
              <a:avLst/>
            </a:prstGeom>
            <a:noFill/>
            <a:ln>
              <a:noFill/>
            </a:ln>
          </p:spPr>
          <p:txBody>
            <a:bodyPr wrap="square" rtlCol="0">
              <a:spAutoFit/>
            </a:bodyPr>
            <a:lstStyle/>
            <a:p>
              <a:pPr>
                <a:spcBef>
                  <a:spcPts val="400"/>
                </a:spcBef>
              </a:pPr>
              <a:r>
                <a:rPr lang="en-GB" sz="1400" i="1" dirty="0"/>
                <a:t>Mis-synchronisation</a:t>
              </a:r>
            </a:p>
            <a:p>
              <a:pPr>
                <a:spcBef>
                  <a:spcPts val="400"/>
                </a:spcBef>
              </a:pPr>
              <a:r>
                <a:rPr lang="en-GB" sz="1400" i="1" dirty="0"/>
                <a:t>Bad multitasking</a:t>
              </a:r>
            </a:p>
            <a:p>
              <a:pPr>
                <a:spcBef>
                  <a:spcPts val="400"/>
                </a:spcBef>
              </a:pPr>
              <a:r>
                <a:rPr lang="en-GB" sz="1400" i="1" dirty="0"/>
                <a:t>Parkinson’s Law</a:t>
              </a:r>
            </a:p>
            <a:p>
              <a:pPr>
                <a:spcBef>
                  <a:spcPts val="400"/>
                </a:spcBef>
              </a:pPr>
              <a:r>
                <a:rPr lang="en-GB" sz="1400" i="1" dirty="0"/>
                <a:t>Student Syndrome</a:t>
              </a:r>
            </a:p>
            <a:p>
              <a:pPr>
                <a:spcBef>
                  <a:spcPts val="400"/>
                </a:spcBef>
              </a:pPr>
              <a:r>
                <a:rPr lang="en-GB" sz="1400" i="1" dirty="0"/>
                <a:t>Local efficiency</a:t>
              </a:r>
            </a:p>
            <a:p>
              <a:pPr>
                <a:spcBef>
                  <a:spcPts val="400"/>
                </a:spcBef>
              </a:pPr>
              <a:r>
                <a:rPr lang="en-GB" sz="1400" i="1" dirty="0"/>
                <a:t>Batching</a:t>
              </a:r>
            </a:p>
            <a:p>
              <a:pPr>
                <a:spcBef>
                  <a:spcPts val="400"/>
                </a:spcBef>
              </a:pPr>
              <a:r>
                <a:rPr lang="en-GB" sz="1400" i="1" dirty="0"/>
                <a:t>Cherry-picking</a:t>
              </a:r>
            </a:p>
          </p:txBody>
        </p:sp>
        <p:sp>
          <p:nvSpPr>
            <p:cNvPr id="134" name="TextBox 133"/>
            <p:cNvSpPr txBox="1"/>
            <p:nvPr/>
          </p:nvSpPr>
          <p:spPr>
            <a:xfrm>
              <a:off x="3337140" y="350818"/>
              <a:ext cx="2608727" cy="584775"/>
            </a:xfrm>
            <a:prstGeom prst="rect">
              <a:avLst/>
            </a:prstGeom>
            <a:noFill/>
            <a:ln>
              <a:noFill/>
            </a:ln>
          </p:spPr>
          <p:txBody>
            <a:bodyPr wrap="square" rtlCol="0">
              <a:spAutoFit/>
            </a:bodyPr>
            <a:lstStyle/>
            <a:p>
              <a:pPr algn="ctr"/>
              <a:r>
                <a:rPr lang="en-GB" sz="1600" dirty="0">
                  <a:solidFill>
                    <a:srgbClr val="003300"/>
                  </a:solidFill>
                </a:rPr>
                <a:t>Removing local measures of optimisation</a:t>
              </a:r>
            </a:p>
          </p:txBody>
        </p:sp>
        <p:sp>
          <p:nvSpPr>
            <p:cNvPr id="312" name="TextBox 311"/>
            <p:cNvSpPr txBox="1"/>
            <p:nvPr/>
          </p:nvSpPr>
          <p:spPr>
            <a:xfrm>
              <a:off x="3228761" y="1028700"/>
              <a:ext cx="2834477" cy="830997"/>
            </a:xfrm>
            <a:prstGeom prst="rect">
              <a:avLst/>
            </a:prstGeom>
            <a:noFill/>
            <a:ln>
              <a:noFill/>
            </a:ln>
          </p:spPr>
          <p:txBody>
            <a:bodyPr wrap="square" rtlCol="0">
              <a:spAutoFit/>
            </a:bodyPr>
            <a:lstStyle/>
            <a:p>
              <a:pPr algn="ctr"/>
              <a:r>
                <a:rPr lang="en-US" sz="1200" i="1" dirty="0"/>
                <a:t>Without removing these measures, local optimisation will continue to disrupt patient flow and stagnate the process of ongoing improvement.</a:t>
              </a:r>
              <a:endParaRPr lang="en-GB" sz="1200" i="1" dirty="0"/>
            </a:p>
          </p:txBody>
        </p:sp>
        <p:grpSp>
          <p:nvGrpSpPr>
            <p:cNvPr id="12" name="Group 103"/>
            <p:cNvGrpSpPr/>
            <p:nvPr/>
          </p:nvGrpSpPr>
          <p:grpSpPr>
            <a:xfrm>
              <a:off x="3331729" y="1953877"/>
              <a:ext cx="2611928" cy="676280"/>
              <a:chOff x="3331729" y="1953877"/>
              <a:chExt cx="2611928" cy="676280"/>
            </a:xfrm>
          </p:grpSpPr>
          <p:pic>
            <p:nvPicPr>
              <p:cNvPr id="287" name="Picture 6"/>
              <p:cNvPicPr>
                <a:picLocks noChangeAspect="1" noChangeArrowheads="1"/>
              </p:cNvPicPr>
              <p:nvPr/>
            </p:nvPicPr>
            <p:blipFill>
              <a:blip r:embed="rId9" cstate="print"/>
              <a:srcRect/>
              <a:stretch>
                <a:fillRect/>
              </a:stretch>
            </p:blipFill>
            <p:spPr bwMode="auto">
              <a:xfrm>
                <a:off x="4876604" y="2019187"/>
                <a:ext cx="999289" cy="556925"/>
              </a:xfrm>
              <a:prstGeom prst="rect">
                <a:avLst/>
              </a:prstGeom>
              <a:noFill/>
              <a:ln w="6350" cmpd="sng">
                <a:solidFill>
                  <a:schemeClr val="tx1"/>
                </a:solidFill>
                <a:miter lim="800000"/>
                <a:headEnd/>
                <a:tailEnd/>
              </a:ln>
            </p:spPr>
          </p:pic>
          <p:sp>
            <p:nvSpPr>
              <p:cNvPr id="314" name="TextBox 313"/>
              <p:cNvSpPr txBox="1"/>
              <p:nvPr/>
            </p:nvSpPr>
            <p:spPr>
              <a:xfrm>
                <a:off x="3367753" y="1986931"/>
                <a:ext cx="1627776" cy="584775"/>
              </a:xfrm>
              <a:prstGeom prst="rect">
                <a:avLst/>
              </a:prstGeom>
              <a:noFill/>
              <a:ln>
                <a:noFill/>
                <a:prstDash val="sysDot"/>
              </a:ln>
            </p:spPr>
            <p:txBody>
              <a:bodyPr wrap="square" rtlCol="0">
                <a:spAutoFit/>
              </a:bodyPr>
              <a:lstStyle/>
              <a:p>
                <a:pPr algn="ctr"/>
                <a:r>
                  <a:rPr lang="en-GB" sz="1600" dirty="0"/>
                  <a:t>Patient </a:t>
                </a:r>
                <a:br>
                  <a:rPr lang="en-GB" sz="1600" dirty="0"/>
                </a:br>
                <a:r>
                  <a:rPr lang="en-GB" sz="1600" dirty="0"/>
                  <a:t>priority list</a:t>
                </a:r>
              </a:p>
            </p:txBody>
          </p:sp>
          <p:sp>
            <p:nvSpPr>
              <p:cNvPr id="316" name="Rectangle 315"/>
              <p:cNvSpPr/>
              <p:nvPr/>
            </p:nvSpPr>
            <p:spPr>
              <a:xfrm>
                <a:off x="3331729" y="1953877"/>
                <a:ext cx="2611928" cy="676280"/>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89"/>
            <p:cNvGrpSpPr/>
            <p:nvPr/>
          </p:nvGrpSpPr>
          <p:grpSpPr>
            <a:xfrm>
              <a:off x="3331730" y="2720151"/>
              <a:ext cx="2611928" cy="684000"/>
              <a:chOff x="3331730" y="2764543"/>
              <a:chExt cx="2611928" cy="684000"/>
            </a:xfrm>
          </p:grpSpPr>
          <p:pic>
            <p:nvPicPr>
              <p:cNvPr id="289" name="Picture 8"/>
              <p:cNvPicPr>
                <a:picLocks noChangeAspect="1" noChangeArrowheads="1"/>
              </p:cNvPicPr>
              <p:nvPr/>
            </p:nvPicPr>
            <p:blipFill>
              <a:blip r:embed="rId10" cstate="print"/>
              <a:srcRect/>
              <a:stretch>
                <a:fillRect/>
              </a:stretch>
            </p:blipFill>
            <p:spPr bwMode="auto">
              <a:xfrm>
                <a:off x="4912532" y="2818622"/>
                <a:ext cx="957629" cy="575842"/>
              </a:xfrm>
              <a:prstGeom prst="rect">
                <a:avLst/>
              </a:prstGeom>
              <a:noFill/>
              <a:ln w="6350" cmpd="sng">
                <a:solidFill>
                  <a:schemeClr val="tx1"/>
                </a:solidFill>
                <a:miter lim="800000"/>
                <a:headEnd/>
                <a:tailEnd/>
              </a:ln>
            </p:spPr>
          </p:pic>
          <p:sp>
            <p:nvSpPr>
              <p:cNvPr id="324" name="TextBox 323"/>
              <p:cNvSpPr txBox="1"/>
              <p:nvPr/>
            </p:nvSpPr>
            <p:spPr>
              <a:xfrm>
                <a:off x="3367754" y="2814155"/>
                <a:ext cx="1627776" cy="584776"/>
              </a:xfrm>
              <a:prstGeom prst="rect">
                <a:avLst/>
              </a:prstGeom>
              <a:noFill/>
              <a:ln>
                <a:noFill/>
                <a:prstDash val="sysDot"/>
              </a:ln>
            </p:spPr>
            <p:txBody>
              <a:bodyPr wrap="square" rtlCol="0">
                <a:spAutoFit/>
              </a:bodyPr>
              <a:lstStyle/>
              <a:p>
                <a:pPr algn="ctr"/>
                <a:r>
                  <a:rPr lang="en-GB" sz="1600" dirty="0"/>
                  <a:t>Task</a:t>
                </a:r>
                <a:br>
                  <a:rPr lang="en-GB" sz="1600" dirty="0"/>
                </a:br>
                <a:r>
                  <a:rPr lang="en-GB" sz="1600" dirty="0"/>
                  <a:t>priority list</a:t>
                </a:r>
              </a:p>
            </p:txBody>
          </p:sp>
          <p:sp>
            <p:nvSpPr>
              <p:cNvPr id="325" name="Rectangle 324"/>
              <p:cNvSpPr/>
              <p:nvPr/>
            </p:nvSpPr>
            <p:spPr>
              <a:xfrm>
                <a:off x="3331730" y="2764543"/>
                <a:ext cx="2611928" cy="684000"/>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87"/>
            <p:cNvGrpSpPr/>
            <p:nvPr/>
          </p:nvGrpSpPr>
          <p:grpSpPr>
            <a:xfrm>
              <a:off x="3331730" y="3494146"/>
              <a:ext cx="2611928" cy="684000"/>
              <a:chOff x="3331730" y="3566202"/>
              <a:chExt cx="2611928" cy="684000"/>
            </a:xfrm>
          </p:grpSpPr>
          <p:pic>
            <p:nvPicPr>
              <p:cNvPr id="288" name="Picture 7"/>
              <p:cNvPicPr>
                <a:picLocks noChangeAspect="1" noChangeArrowheads="1"/>
              </p:cNvPicPr>
              <p:nvPr/>
            </p:nvPicPr>
            <p:blipFill>
              <a:blip r:embed="rId11" cstate="print"/>
              <a:srcRect/>
              <a:stretch>
                <a:fillRect/>
              </a:stretch>
            </p:blipFill>
            <p:spPr bwMode="auto">
              <a:xfrm>
                <a:off x="4937622" y="3627636"/>
                <a:ext cx="941027" cy="561133"/>
              </a:xfrm>
              <a:prstGeom prst="rect">
                <a:avLst/>
              </a:prstGeom>
              <a:noFill/>
              <a:ln w="6350" cmpd="sng">
                <a:solidFill>
                  <a:schemeClr val="tx1"/>
                </a:solidFill>
                <a:miter lim="800000"/>
                <a:headEnd/>
                <a:tailEnd/>
              </a:ln>
            </p:spPr>
          </p:pic>
          <p:sp>
            <p:nvSpPr>
              <p:cNvPr id="327" name="TextBox 326"/>
              <p:cNvSpPr txBox="1"/>
              <p:nvPr/>
            </p:nvSpPr>
            <p:spPr>
              <a:xfrm>
                <a:off x="3367754" y="3615814"/>
                <a:ext cx="1627776" cy="584776"/>
              </a:xfrm>
              <a:prstGeom prst="rect">
                <a:avLst/>
              </a:prstGeom>
              <a:noFill/>
              <a:ln>
                <a:noFill/>
                <a:prstDash val="sysDot"/>
              </a:ln>
            </p:spPr>
            <p:txBody>
              <a:bodyPr wrap="square" rtlCol="0">
                <a:spAutoFit/>
              </a:bodyPr>
              <a:lstStyle/>
              <a:p>
                <a:pPr algn="ctr"/>
                <a:r>
                  <a:rPr lang="en-GB" sz="1600" dirty="0"/>
                  <a:t>Patient </a:t>
                </a:r>
                <a:br>
                  <a:rPr lang="en-GB" sz="1600" dirty="0"/>
                </a:br>
                <a:r>
                  <a:rPr lang="en-GB" sz="1600" dirty="0"/>
                  <a:t>plans</a:t>
                </a:r>
              </a:p>
            </p:txBody>
          </p:sp>
          <p:sp>
            <p:nvSpPr>
              <p:cNvPr id="328" name="Rectangle 327"/>
              <p:cNvSpPr/>
              <p:nvPr/>
            </p:nvSpPr>
            <p:spPr>
              <a:xfrm>
                <a:off x="3331730" y="3566202"/>
                <a:ext cx="2611928" cy="684000"/>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7" name="TextBox 86"/>
            <p:cNvSpPr txBox="1"/>
            <p:nvPr/>
          </p:nvSpPr>
          <p:spPr>
            <a:xfrm>
              <a:off x="3638685" y="4269512"/>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29" name="TextBox 328"/>
            <p:cNvSpPr txBox="1"/>
            <p:nvPr/>
          </p:nvSpPr>
          <p:spPr>
            <a:xfrm>
              <a:off x="3638685" y="4532227"/>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30" name="TextBox 329"/>
            <p:cNvSpPr txBox="1"/>
            <p:nvPr/>
          </p:nvSpPr>
          <p:spPr>
            <a:xfrm>
              <a:off x="3638685" y="4794942"/>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31" name="TextBox 330"/>
            <p:cNvSpPr txBox="1"/>
            <p:nvPr/>
          </p:nvSpPr>
          <p:spPr>
            <a:xfrm>
              <a:off x="3638685" y="5583087"/>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32" name="TextBox 331"/>
            <p:cNvSpPr txBox="1"/>
            <p:nvPr/>
          </p:nvSpPr>
          <p:spPr>
            <a:xfrm>
              <a:off x="3638685" y="5320372"/>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33" name="TextBox 332"/>
            <p:cNvSpPr txBox="1"/>
            <p:nvPr/>
          </p:nvSpPr>
          <p:spPr>
            <a:xfrm>
              <a:off x="3638685" y="5057657"/>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sp>
          <p:nvSpPr>
            <p:cNvPr id="334" name="TextBox 333"/>
            <p:cNvSpPr txBox="1"/>
            <p:nvPr/>
          </p:nvSpPr>
          <p:spPr>
            <a:xfrm>
              <a:off x="3638685" y="5845803"/>
              <a:ext cx="423313" cy="338554"/>
            </a:xfrm>
            <a:prstGeom prst="rect">
              <a:avLst/>
            </a:prstGeom>
            <a:noFill/>
            <a:ln>
              <a:noFill/>
            </a:ln>
          </p:spPr>
          <p:txBody>
            <a:bodyPr wrap="square" rtlCol="0">
              <a:spAutoFit/>
            </a:bodyPr>
            <a:lstStyle/>
            <a:p>
              <a:pPr algn="ctr"/>
              <a:r>
                <a:rPr lang="en-US" sz="1600">
                  <a:solidFill>
                    <a:srgbClr val="FF0000"/>
                  </a:solidFill>
                  <a:latin typeface="Zapf Dingbats"/>
                  <a:ea typeface="Zapf Dingbats"/>
                  <a:cs typeface="Zapf Dingbats"/>
                  <a:sym typeface="Zapf Dingbats"/>
                </a:rPr>
                <a:t>✕</a:t>
              </a:r>
              <a:endParaRPr lang="en-US" sz="1600">
                <a:solidFill>
                  <a:srgbClr val="FF0000"/>
                </a:solidFill>
              </a:endParaRPr>
            </a:p>
          </p:txBody>
        </p:sp>
      </p:grpSp>
      <p:sp>
        <p:nvSpPr>
          <p:cNvPr id="336" name="TextBox 335"/>
          <p:cNvSpPr txBox="1"/>
          <p:nvPr/>
        </p:nvSpPr>
        <p:spPr>
          <a:xfrm>
            <a:off x="1664005" y="6620547"/>
            <a:ext cx="960026" cy="230832"/>
          </a:xfrm>
          <a:prstGeom prst="rect">
            <a:avLst/>
          </a:prstGeom>
          <a:noFill/>
          <a:ln>
            <a:noFill/>
          </a:ln>
        </p:spPr>
        <p:txBody>
          <a:bodyPr wrap="square" rtlCol="0">
            <a:spAutoFit/>
          </a:bodyPr>
          <a:lstStyle/>
          <a:p>
            <a:pPr algn="l"/>
            <a:fld id="{D0B0A1E0-A47B-9A40-921A-6B934F2F723E}" type="slidenum">
              <a:rPr lang="en-US" sz="900">
                <a:solidFill>
                  <a:srgbClr val="959595"/>
                </a:solidFill>
              </a:rPr>
              <a:pPr algn="l"/>
              <a:t>21</a:t>
            </a:fld>
            <a:endParaRPr lang="en-US" sz="900">
              <a:solidFill>
                <a:srgbClr val="959595"/>
              </a:solidFill>
            </a:endParaRPr>
          </a:p>
        </p:txBody>
      </p:sp>
      <p:grpSp>
        <p:nvGrpSpPr>
          <p:cNvPr id="15" name="Group 3"/>
          <p:cNvGrpSpPr/>
          <p:nvPr/>
        </p:nvGrpSpPr>
        <p:grpSpPr>
          <a:xfrm>
            <a:off x="4645103" y="509223"/>
            <a:ext cx="2901794" cy="6066156"/>
            <a:chOff x="3121103" y="509223"/>
            <a:chExt cx="2901794" cy="6066156"/>
          </a:xfrm>
        </p:grpSpPr>
        <p:sp>
          <p:nvSpPr>
            <p:cNvPr id="278" name="Rounded Rectangle 277"/>
            <p:cNvSpPr/>
            <p:nvPr/>
          </p:nvSpPr>
          <p:spPr>
            <a:xfrm>
              <a:off x="3121103" y="509223"/>
              <a:ext cx="2901794" cy="6066156"/>
            </a:xfrm>
            <a:prstGeom prst="roundRect">
              <a:avLst>
                <a:gd name="adj" fmla="val 10770"/>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6" name="TextBox 265"/>
            <p:cNvSpPr txBox="1"/>
            <p:nvPr/>
          </p:nvSpPr>
          <p:spPr>
            <a:xfrm>
              <a:off x="3164786" y="1353676"/>
              <a:ext cx="2814428" cy="461665"/>
            </a:xfrm>
            <a:prstGeom prst="rect">
              <a:avLst/>
            </a:prstGeom>
            <a:noFill/>
            <a:ln>
              <a:noFill/>
            </a:ln>
          </p:spPr>
          <p:txBody>
            <a:bodyPr wrap="square" rtlCol="0">
              <a:spAutoFit/>
            </a:bodyPr>
            <a:lstStyle/>
            <a:p>
              <a:pPr algn="ctr"/>
              <a:r>
                <a:rPr lang="en-GB" sz="1200" i="1" dirty="0"/>
                <a:t>Of all the things I could improve,</a:t>
              </a:r>
              <a:br>
                <a:rPr lang="en-GB" sz="1200" i="1" dirty="0"/>
              </a:br>
              <a:r>
                <a:rPr lang="en-GB" sz="1200" i="1" dirty="0"/>
                <a:t>which one should I improve first?</a:t>
              </a:r>
            </a:p>
          </p:txBody>
        </p:sp>
        <p:sp>
          <p:nvSpPr>
            <p:cNvPr id="254" name="TextBox 253"/>
            <p:cNvSpPr txBox="1"/>
            <p:nvPr/>
          </p:nvSpPr>
          <p:spPr>
            <a:xfrm>
              <a:off x="3267637" y="675070"/>
              <a:ext cx="2608727" cy="584775"/>
            </a:xfrm>
            <a:prstGeom prst="rect">
              <a:avLst/>
            </a:prstGeom>
            <a:noFill/>
            <a:ln>
              <a:noFill/>
            </a:ln>
          </p:spPr>
          <p:txBody>
            <a:bodyPr wrap="square" rtlCol="0">
              <a:spAutoFit/>
            </a:bodyPr>
            <a:lstStyle/>
            <a:p>
              <a:pPr algn="ctr"/>
              <a:r>
                <a:rPr lang="en-GB" sz="1600" dirty="0">
                  <a:solidFill>
                    <a:srgbClr val="003300"/>
                  </a:solidFill>
                </a:rPr>
                <a:t>A focused process of ongoing improvement</a:t>
              </a:r>
            </a:p>
          </p:txBody>
        </p:sp>
        <p:grpSp>
          <p:nvGrpSpPr>
            <p:cNvPr id="16" name="Group 77"/>
            <p:cNvGrpSpPr/>
            <p:nvPr/>
          </p:nvGrpSpPr>
          <p:grpSpPr>
            <a:xfrm>
              <a:off x="3287437" y="4791914"/>
              <a:ext cx="2602921" cy="1612322"/>
              <a:chOff x="3593652" y="4233480"/>
              <a:chExt cx="2602921" cy="1612322"/>
            </a:xfrm>
          </p:grpSpPr>
          <p:pic>
            <p:nvPicPr>
              <p:cNvPr id="3" name="Picture 2"/>
              <p:cNvPicPr>
                <a:picLocks noChangeAspect="1" noChangeArrowheads="1"/>
              </p:cNvPicPr>
              <p:nvPr/>
            </p:nvPicPr>
            <p:blipFill>
              <a:blip r:embed="rId12" cstate="print"/>
              <a:srcRect/>
              <a:stretch>
                <a:fillRect/>
              </a:stretch>
            </p:blipFill>
            <p:spPr bwMode="auto">
              <a:xfrm>
                <a:off x="5303970" y="5287344"/>
                <a:ext cx="825449" cy="504415"/>
              </a:xfrm>
              <a:prstGeom prst="rect">
                <a:avLst/>
              </a:prstGeom>
              <a:noFill/>
              <a:ln w="9525">
                <a:noFill/>
                <a:miter lim="800000"/>
                <a:headEnd/>
                <a:tailEnd/>
              </a:ln>
            </p:spPr>
          </p:pic>
          <p:sp>
            <p:nvSpPr>
              <p:cNvPr id="89" name="TextBox 88"/>
              <p:cNvSpPr txBox="1"/>
              <p:nvPr/>
            </p:nvSpPr>
            <p:spPr>
              <a:xfrm>
                <a:off x="3782792" y="4674403"/>
                <a:ext cx="1387024" cy="1061829"/>
              </a:xfrm>
              <a:prstGeom prst="rect">
                <a:avLst/>
              </a:prstGeom>
              <a:noFill/>
              <a:ln>
                <a:noFill/>
              </a:ln>
            </p:spPr>
            <p:txBody>
              <a:bodyPr wrap="square" rtlCol="0">
                <a:spAutoFit/>
              </a:bodyPr>
              <a:lstStyle/>
              <a:p>
                <a:r>
                  <a:rPr lang="en-GB" sz="1050" dirty="0"/>
                  <a:t>Systematically identify and address the system-wide constraint causing the most delay to the most patients</a:t>
                </a:r>
              </a:p>
            </p:txBody>
          </p:sp>
          <p:pic>
            <p:nvPicPr>
              <p:cNvPr id="71" name="Picture 70"/>
              <p:cNvPicPr>
                <a:picLocks noChangeAspect="1"/>
              </p:cNvPicPr>
              <p:nvPr/>
            </p:nvPicPr>
            <p:blipFill>
              <a:blip r:embed="rId13" cstate="print"/>
              <a:stretch>
                <a:fillRect/>
              </a:stretch>
            </p:blipFill>
            <p:spPr>
              <a:xfrm>
                <a:off x="5458707" y="4548738"/>
                <a:ext cx="515974" cy="684560"/>
              </a:xfrm>
              <a:prstGeom prst="rect">
                <a:avLst/>
              </a:prstGeom>
            </p:spPr>
          </p:pic>
          <p:sp>
            <p:nvSpPr>
              <p:cNvPr id="72" name="Rectangle 71"/>
              <p:cNvSpPr/>
              <p:nvPr/>
            </p:nvSpPr>
            <p:spPr>
              <a:xfrm>
                <a:off x="3593652" y="4233480"/>
                <a:ext cx="2602921" cy="1612322"/>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Box 72"/>
              <p:cNvSpPr txBox="1"/>
              <p:nvPr/>
            </p:nvSpPr>
            <p:spPr>
              <a:xfrm>
                <a:off x="3764776" y="4242492"/>
                <a:ext cx="1648217" cy="338554"/>
              </a:xfrm>
              <a:prstGeom prst="rect">
                <a:avLst/>
              </a:prstGeom>
              <a:noFill/>
              <a:ln>
                <a:noFill/>
              </a:ln>
            </p:spPr>
            <p:txBody>
              <a:bodyPr wrap="square" rtlCol="0">
                <a:spAutoFit/>
              </a:bodyPr>
              <a:lstStyle/>
              <a:p>
                <a:r>
                  <a:rPr lang="en-US" sz="1600"/>
                  <a:t>AnalyTOCs</a:t>
                </a:r>
              </a:p>
            </p:txBody>
          </p:sp>
        </p:grpSp>
        <p:grpSp>
          <p:nvGrpSpPr>
            <p:cNvPr id="17" name="Group 80"/>
            <p:cNvGrpSpPr/>
            <p:nvPr/>
          </p:nvGrpSpPr>
          <p:grpSpPr>
            <a:xfrm>
              <a:off x="3278431" y="2037869"/>
              <a:ext cx="2611928" cy="727385"/>
              <a:chOff x="3584646" y="1713617"/>
              <a:chExt cx="2611928" cy="727385"/>
            </a:xfrm>
          </p:grpSpPr>
          <p:sp>
            <p:nvSpPr>
              <p:cNvPr id="250" name="TextBox 249"/>
              <p:cNvSpPr txBox="1"/>
              <p:nvPr/>
            </p:nvSpPr>
            <p:spPr>
              <a:xfrm>
                <a:off x="3737761" y="1776901"/>
                <a:ext cx="1627776" cy="584776"/>
              </a:xfrm>
              <a:prstGeom prst="rect">
                <a:avLst/>
              </a:prstGeom>
              <a:noFill/>
              <a:ln>
                <a:noFill/>
                <a:prstDash val="sysDot"/>
              </a:ln>
            </p:spPr>
            <p:txBody>
              <a:bodyPr wrap="square" rtlCol="0">
                <a:spAutoFit/>
              </a:bodyPr>
              <a:lstStyle/>
              <a:p>
                <a:pPr algn="ctr"/>
                <a:r>
                  <a:rPr lang="en-GB" sz="1600" dirty="0"/>
                  <a:t>Daily priorities meeting</a:t>
                </a:r>
              </a:p>
            </p:txBody>
          </p:sp>
          <p:grpSp>
            <p:nvGrpSpPr>
              <p:cNvPr id="18" name="Group 68"/>
              <p:cNvGrpSpPr/>
              <p:nvPr/>
            </p:nvGrpSpPr>
            <p:grpSpPr>
              <a:xfrm>
                <a:off x="5424396" y="1713617"/>
                <a:ext cx="584597" cy="670873"/>
                <a:chOff x="5224696" y="1731631"/>
                <a:chExt cx="584597" cy="670873"/>
              </a:xfrm>
            </p:grpSpPr>
            <p:grpSp>
              <p:nvGrpSpPr>
                <p:cNvPr id="19" name="Group 66"/>
                <p:cNvGrpSpPr/>
                <p:nvPr/>
              </p:nvGrpSpPr>
              <p:grpSpPr>
                <a:xfrm>
                  <a:off x="5269976" y="1731631"/>
                  <a:ext cx="472563" cy="369332"/>
                  <a:chOff x="5269976" y="1731631"/>
                  <a:chExt cx="472563" cy="369332"/>
                </a:xfrm>
              </p:grpSpPr>
              <p:sp>
                <p:nvSpPr>
                  <p:cNvPr id="64" name="TextBox 63"/>
                  <p:cNvSpPr txBox="1"/>
                  <p:nvPr/>
                </p:nvSpPr>
                <p:spPr>
                  <a:xfrm>
                    <a:off x="5269976" y="1731631"/>
                    <a:ext cx="472563" cy="369332"/>
                  </a:xfrm>
                  <a:prstGeom prst="rect">
                    <a:avLst/>
                  </a:prstGeom>
                  <a:noFill/>
                  <a:ln>
                    <a:noFill/>
                  </a:ln>
                </p:spPr>
                <p:txBody>
                  <a:bodyPr wrap="square" rtlCol="0">
                    <a:spAutoFit/>
                  </a:bodyPr>
                  <a:lstStyle/>
                  <a:p>
                    <a:r>
                      <a:rPr lang="en-US" sz="600"/>
                      <a:t>1</a:t>
                    </a:r>
                  </a:p>
                  <a:p>
                    <a:r>
                      <a:rPr lang="en-US" sz="600"/>
                      <a:t>2</a:t>
                    </a:r>
                  </a:p>
                  <a:p>
                    <a:r>
                      <a:rPr lang="en-US" sz="600"/>
                      <a:t>3</a:t>
                    </a:r>
                  </a:p>
                </p:txBody>
              </p:sp>
              <p:cxnSp>
                <p:nvCxnSpPr>
                  <p:cNvPr id="66" name="Straight Connector 65"/>
                  <p:cNvCxnSpPr/>
                  <p:nvPr/>
                </p:nvCxnSpPr>
                <p:spPr>
                  <a:xfrm>
                    <a:off x="5458029" y="1830105"/>
                    <a:ext cx="180133" cy="0"/>
                  </a:xfrm>
                  <a:prstGeom prst="line">
                    <a:avLst/>
                  </a:prstGeom>
                  <a:ln w="19050" cmpd="sng">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90" name="Straight Connector 289"/>
                  <p:cNvCxnSpPr/>
                  <p:nvPr/>
                </p:nvCxnSpPr>
                <p:spPr>
                  <a:xfrm>
                    <a:off x="5458029" y="1917071"/>
                    <a:ext cx="180133" cy="0"/>
                  </a:xfrm>
                  <a:prstGeom prst="line">
                    <a:avLst/>
                  </a:prstGeom>
                  <a:ln w="19050" cmpd="sng">
                    <a:solidFill>
                      <a:srgbClr val="01DF03"/>
                    </a:solidFill>
                  </a:ln>
                  <a:effectLst/>
                </p:spPr>
                <p:style>
                  <a:lnRef idx="2">
                    <a:schemeClr val="accent1"/>
                  </a:lnRef>
                  <a:fillRef idx="0">
                    <a:schemeClr val="accent1"/>
                  </a:fillRef>
                  <a:effectRef idx="1">
                    <a:schemeClr val="accent1"/>
                  </a:effectRef>
                  <a:fontRef idx="minor">
                    <a:schemeClr val="tx1"/>
                  </a:fontRef>
                </p:style>
              </p:cxnSp>
              <p:cxnSp>
                <p:nvCxnSpPr>
                  <p:cNvPr id="291" name="Straight Connector 290"/>
                  <p:cNvCxnSpPr/>
                  <p:nvPr/>
                </p:nvCxnSpPr>
                <p:spPr>
                  <a:xfrm>
                    <a:off x="5458029" y="2004038"/>
                    <a:ext cx="180133"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pic>
              <p:nvPicPr>
                <p:cNvPr id="68" name="Picture 67"/>
                <p:cNvPicPr>
                  <a:picLocks noChangeAspect="1"/>
                </p:cNvPicPr>
                <p:nvPr/>
              </p:nvPicPr>
              <p:blipFill>
                <a:blip r:embed="rId14" cstate="print"/>
                <a:stretch>
                  <a:fillRect/>
                </a:stretch>
              </p:blipFill>
              <p:spPr>
                <a:xfrm>
                  <a:off x="5224696" y="2092490"/>
                  <a:ext cx="584597" cy="310014"/>
                </a:xfrm>
                <a:prstGeom prst="rect">
                  <a:avLst/>
                </a:prstGeom>
              </p:spPr>
            </p:pic>
          </p:grpSp>
          <p:sp>
            <p:nvSpPr>
              <p:cNvPr id="309" name="Rectangle 308"/>
              <p:cNvSpPr/>
              <p:nvPr/>
            </p:nvSpPr>
            <p:spPr>
              <a:xfrm>
                <a:off x="3584646" y="1720411"/>
                <a:ext cx="2611928" cy="720591"/>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79"/>
            <p:cNvGrpSpPr/>
            <p:nvPr/>
          </p:nvGrpSpPr>
          <p:grpSpPr>
            <a:xfrm>
              <a:off x="3278431" y="2960413"/>
              <a:ext cx="2611928" cy="720591"/>
              <a:chOff x="3584646" y="2549091"/>
              <a:chExt cx="2611928" cy="720591"/>
            </a:xfrm>
          </p:grpSpPr>
          <p:sp>
            <p:nvSpPr>
              <p:cNvPr id="251" name="TextBox 250"/>
              <p:cNvSpPr txBox="1"/>
              <p:nvPr/>
            </p:nvSpPr>
            <p:spPr>
              <a:xfrm>
                <a:off x="3755773" y="2611444"/>
                <a:ext cx="1609763" cy="584776"/>
              </a:xfrm>
              <a:prstGeom prst="rect">
                <a:avLst/>
              </a:prstGeom>
              <a:noFill/>
              <a:ln>
                <a:noFill/>
                <a:prstDash val="sysDot"/>
              </a:ln>
            </p:spPr>
            <p:txBody>
              <a:bodyPr wrap="square" rtlCol="0">
                <a:spAutoFit/>
              </a:bodyPr>
              <a:lstStyle/>
              <a:p>
                <a:pPr algn="ctr"/>
                <a:r>
                  <a:rPr lang="en-GB" sz="1600" dirty="0"/>
                  <a:t>Top delays meeting</a:t>
                </a:r>
              </a:p>
            </p:txBody>
          </p:sp>
          <p:grpSp>
            <p:nvGrpSpPr>
              <p:cNvPr id="21" name="Group 69"/>
              <p:cNvGrpSpPr/>
              <p:nvPr/>
            </p:nvGrpSpPr>
            <p:grpSpPr>
              <a:xfrm>
                <a:off x="5424396" y="2551305"/>
                <a:ext cx="584597" cy="670873"/>
                <a:chOff x="5224696" y="2605347"/>
                <a:chExt cx="584597" cy="670873"/>
              </a:xfrm>
            </p:grpSpPr>
            <p:grpSp>
              <p:nvGrpSpPr>
                <p:cNvPr id="22" name="Group 292"/>
                <p:cNvGrpSpPr/>
                <p:nvPr/>
              </p:nvGrpSpPr>
              <p:grpSpPr>
                <a:xfrm>
                  <a:off x="5269976" y="2605347"/>
                  <a:ext cx="472563" cy="369332"/>
                  <a:chOff x="5269976" y="1731631"/>
                  <a:chExt cx="472563" cy="369332"/>
                </a:xfrm>
              </p:grpSpPr>
              <p:sp>
                <p:nvSpPr>
                  <p:cNvPr id="295" name="TextBox 294"/>
                  <p:cNvSpPr txBox="1"/>
                  <p:nvPr/>
                </p:nvSpPr>
                <p:spPr>
                  <a:xfrm>
                    <a:off x="5269976" y="1731631"/>
                    <a:ext cx="472563" cy="369332"/>
                  </a:xfrm>
                  <a:prstGeom prst="rect">
                    <a:avLst/>
                  </a:prstGeom>
                  <a:noFill/>
                  <a:ln>
                    <a:noFill/>
                  </a:ln>
                </p:spPr>
                <p:txBody>
                  <a:bodyPr wrap="square" rtlCol="0">
                    <a:spAutoFit/>
                  </a:bodyPr>
                  <a:lstStyle/>
                  <a:p>
                    <a:r>
                      <a:rPr lang="en-US" sz="600"/>
                      <a:t>1</a:t>
                    </a:r>
                  </a:p>
                  <a:p>
                    <a:r>
                      <a:rPr lang="en-US" sz="600"/>
                      <a:t>2</a:t>
                    </a:r>
                  </a:p>
                  <a:p>
                    <a:r>
                      <a:rPr lang="en-US" sz="600"/>
                      <a:t>3</a:t>
                    </a:r>
                  </a:p>
                </p:txBody>
              </p:sp>
              <p:cxnSp>
                <p:nvCxnSpPr>
                  <p:cNvPr id="296" name="Straight Connector 295"/>
                  <p:cNvCxnSpPr/>
                  <p:nvPr/>
                </p:nvCxnSpPr>
                <p:spPr>
                  <a:xfrm>
                    <a:off x="5458029" y="1839112"/>
                    <a:ext cx="180133" cy="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cxnSp>
                <p:nvCxnSpPr>
                  <p:cNvPr id="297" name="Straight Connector 296"/>
                  <p:cNvCxnSpPr/>
                  <p:nvPr/>
                </p:nvCxnSpPr>
                <p:spPr>
                  <a:xfrm>
                    <a:off x="5458029" y="1926078"/>
                    <a:ext cx="180133" cy="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cxnSp>
                <p:nvCxnSpPr>
                  <p:cNvPr id="298" name="Straight Connector 297"/>
                  <p:cNvCxnSpPr/>
                  <p:nvPr/>
                </p:nvCxnSpPr>
                <p:spPr>
                  <a:xfrm>
                    <a:off x="5458029" y="2013045"/>
                    <a:ext cx="180133" cy="0"/>
                  </a:xfrm>
                  <a:prstGeom prst="line">
                    <a:avLst/>
                  </a:prstGeom>
                  <a:ln w="28575" cmpd="sng">
                    <a:solidFill>
                      <a:srgbClr val="0A0A0A"/>
                    </a:solidFill>
                  </a:ln>
                  <a:effectLst/>
                </p:spPr>
                <p:style>
                  <a:lnRef idx="2">
                    <a:schemeClr val="accent1"/>
                  </a:lnRef>
                  <a:fillRef idx="0">
                    <a:schemeClr val="accent1"/>
                  </a:fillRef>
                  <a:effectRef idx="1">
                    <a:schemeClr val="accent1"/>
                  </a:effectRef>
                  <a:fontRef idx="minor">
                    <a:schemeClr val="tx1"/>
                  </a:fontRef>
                </p:style>
              </p:cxnSp>
            </p:grpSp>
            <p:pic>
              <p:nvPicPr>
                <p:cNvPr id="294" name="Picture 293"/>
                <p:cNvPicPr>
                  <a:picLocks noChangeAspect="1"/>
                </p:cNvPicPr>
                <p:nvPr/>
              </p:nvPicPr>
              <p:blipFill>
                <a:blip r:embed="rId14" cstate="print"/>
                <a:stretch>
                  <a:fillRect/>
                </a:stretch>
              </p:blipFill>
              <p:spPr>
                <a:xfrm>
                  <a:off x="5224696" y="2966206"/>
                  <a:ext cx="584597" cy="310014"/>
                </a:xfrm>
                <a:prstGeom prst="rect">
                  <a:avLst/>
                </a:prstGeom>
              </p:spPr>
            </p:pic>
          </p:grpSp>
          <p:sp>
            <p:nvSpPr>
              <p:cNvPr id="310" name="Rectangle 309"/>
              <p:cNvSpPr/>
              <p:nvPr/>
            </p:nvSpPr>
            <p:spPr>
              <a:xfrm>
                <a:off x="3584646" y="2549091"/>
                <a:ext cx="2611928" cy="720591"/>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78"/>
            <p:cNvGrpSpPr/>
            <p:nvPr/>
          </p:nvGrpSpPr>
          <p:grpSpPr>
            <a:xfrm>
              <a:off x="3278431" y="3876163"/>
              <a:ext cx="2611928" cy="720591"/>
              <a:chOff x="3584646" y="3395786"/>
              <a:chExt cx="2611928" cy="720591"/>
            </a:xfrm>
          </p:grpSpPr>
          <p:sp>
            <p:nvSpPr>
              <p:cNvPr id="252" name="TextBox 251"/>
              <p:cNvSpPr txBox="1"/>
              <p:nvPr/>
            </p:nvSpPr>
            <p:spPr>
              <a:xfrm>
                <a:off x="3737760" y="3469044"/>
                <a:ext cx="1627776" cy="584775"/>
              </a:xfrm>
              <a:prstGeom prst="rect">
                <a:avLst/>
              </a:prstGeom>
              <a:noFill/>
              <a:ln>
                <a:noFill/>
                <a:prstDash val="sysDot"/>
              </a:ln>
            </p:spPr>
            <p:txBody>
              <a:bodyPr wrap="square" rtlCol="0" anchor="ctr">
                <a:spAutoFit/>
              </a:bodyPr>
              <a:lstStyle/>
              <a:p>
                <a:pPr algn="ctr"/>
                <a:r>
                  <a:rPr lang="en-GB" sz="1600" dirty="0"/>
                  <a:t>Steering meeting</a:t>
                </a:r>
              </a:p>
            </p:txBody>
          </p:sp>
          <p:grpSp>
            <p:nvGrpSpPr>
              <p:cNvPr id="24" name="Group 75"/>
              <p:cNvGrpSpPr/>
              <p:nvPr/>
            </p:nvGrpSpPr>
            <p:grpSpPr>
              <a:xfrm>
                <a:off x="5424396" y="3438005"/>
                <a:ext cx="584597" cy="630870"/>
                <a:chOff x="5521916" y="3438005"/>
                <a:chExt cx="584597" cy="630870"/>
              </a:xfrm>
            </p:grpSpPr>
            <p:pic>
              <p:nvPicPr>
                <p:cNvPr id="304" name="Picture 303"/>
                <p:cNvPicPr>
                  <a:picLocks noChangeAspect="1"/>
                </p:cNvPicPr>
                <p:nvPr/>
              </p:nvPicPr>
              <p:blipFill>
                <a:blip r:embed="rId14" cstate="print"/>
                <a:stretch>
                  <a:fillRect/>
                </a:stretch>
              </p:blipFill>
              <p:spPr>
                <a:xfrm>
                  <a:off x="5521916" y="3758861"/>
                  <a:ext cx="584597" cy="310014"/>
                </a:xfrm>
                <a:prstGeom prst="rect">
                  <a:avLst/>
                </a:prstGeom>
              </p:spPr>
            </p:pic>
            <p:pic>
              <p:nvPicPr>
                <p:cNvPr id="75" name="Picture 74"/>
                <p:cNvPicPr>
                  <a:picLocks noChangeAspect="1"/>
                </p:cNvPicPr>
                <p:nvPr/>
              </p:nvPicPr>
              <p:blipFill>
                <a:blip r:embed="rId15" cstate="print"/>
                <a:stretch>
                  <a:fillRect/>
                </a:stretch>
              </p:blipFill>
              <p:spPr>
                <a:xfrm>
                  <a:off x="5562599" y="3438005"/>
                  <a:ext cx="499963" cy="273565"/>
                </a:xfrm>
                <a:prstGeom prst="rect">
                  <a:avLst/>
                </a:prstGeom>
              </p:spPr>
            </p:pic>
          </p:grpSp>
          <p:sp>
            <p:nvSpPr>
              <p:cNvPr id="311" name="Rectangle 310"/>
              <p:cNvSpPr/>
              <p:nvPr/>
            </p:nvSpPr>
            <p:spPr>
              <a:xfrm>
                <a:off x="3584646" y="3395786"/>
                <a:ext cx="2611928" cy="720591"/>
              </a:xfrm>
              <a:prstGeom prst="rect">
                <a:avLst/>
              </a:prstGeom>
              <a:noFill/>
              <a:ln w="9525" cmpd="sng">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22" name="Picture 121"/>
            <p:cNvPicPr>
              <a:picLocks noChangeAspect="1"/>
            </p:cNvPicPr>
            <p:nvPr/>
          </p:nvPicPr>
          <p:blipFill>
            <a:blip r:embed="rId8" cstate="print"/>
            <a:stretch>
              <a:fillRect/>
            </a:stretch>
          </p:blipFill>
          <p:spPr>
            <a:xfrm>
              <a:off x="5123682" y="4843873"/>
              <a:ext cx="634509" cy="227287"/>
            </a:xfrm>
            <a:prstGeom prst="rect">
              <a:avLst/>
            </a:prstGeom>
          </p:spPr>
        </p:pic>
      </p:grpSp>
      <p:sp>
        <p:nvSpPr>
          <p:cNvPr id="124" name="TextBox 123">
            <a:extLst>
              <a:ext uri="{FF2B5EF4-FFF2-40B4-BE49-F238E27FC236}">
                <a16:creationId xmlns:a16="http://schemas.microsoft.com/office/drawing/2014/main" id="{B7AA8D1C-C348-624B-BBF4-B1D4F6C1F934}"/>
              </a:ext>
            </a:extLst>
          </p:cNvPr>
          <p:cNvSpPr txBox="1"/>
          <p:nvPr/>
        </p:nvSpPr>
        <p:spPr>
          <a:xfrm>
            <a:off x="8692569" y="6672860"/>
            <a:ext cx="3233204" cy="123111"/>
          </a:xfrm>
          <a:prstGeom prst="rect">
            <a:avLst/>
          </a:prstGeom>
          <a:noFill/>
          <a:ln>
            <a:noFill/>
          </a:ln>
        </p:spPr>
        <p:txBody>
          <a:bodyPr wrap="square" tIns="0" bIns="0" rtlCol="0">
            <a:spAutoFit/>
          </a:bodyPr>
          <a:lstStyle/>
          <a:p>
            <a:pPr algn="r"/>
            <a:r>
              <a:rPr lang="en-US" sz="800" b="1" dirty="0">
                <a:solidFill>
                  <a:srgbClr val="747474"/>
                </a:solidFill>
              </a:rPr>
              <a:t>© Alex</a:t>
            </a:r>
            <a:r>
              <a:rPr lang="en-US" sz="800" b="1" baseline="0" dirty="0">
                <a:solidFill>
                  <a:srgbClr val="747474"/>
                </a:solidFill>
              </a:rPr>
              <a:t> Knight</a:t>
            </a:r>
            <a:r>
              <a:rPr lang="en-US" sz="800" b="1" dirty="0">
                <a:solidFill>
                  <a:srgbClr val="747474"/>
                </a:solidFill>
              </a:rPr>
              <a:t> </a:t>
            </a:r>
            <a:r>
              <a:rPr lang="en-US" sz="800" dirty="0">
                <a:solidFill>
                  <a:srgbClr val="747474"/>
                </a:solidFill>
              </a:rPr>
              <a:t>– all rights reserved</a:t>
            </a:r>
          </a:p>
        </p:txBody>
      </p:sp>
    </p:spTree>
    <p:extLst>
      <p:ext uri="{BB962C8B-B14F-4D97-AF65-F5344CB8AC3E}">
        <p14:creationId xmlns:p14="http://schemas.microsoft.com/office/powerpoint/2010/main" val="28120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basis of the breakthrough</a:t>
            </a:r>
          </a:p>
        </p:txBody>
      </p:sp>
      <p:sp>
        <p:nvSpPr>
          <p:cNvPr id="3" name="Text Placeholder 2"/>
          <p:cNvSpPr>
            <a:spLocks noGrp="1"/>
          </p:cNvSpPr>
          <p:nvPr>
            <p:ph type="body" sz="quarter" idx="12"/>
          </p:nvPr>
        </p:nvSpPr>
        <p:spPr/>
        <p:txBody>
          <a:bodyPr/>
          <a:lstStyle/>
          <a:p>
            <a:r>
              <a:rPr lang="en-US" dirty="0"/>
              <a:t>Common assumptions</a:t>
            </a:r>
          </a:p>
        </p:txBody>
      </p:sp>
      <p:sp>
        <p:nvSpPr>
          <p:cNvPr id="4" name="Text Placeholder 3"/>
          <p:cNvSpPr>
            <a:spLocks noGrp="1"/>
          </p:cNvSpPr>
          <p:nvPr>
            <p:ph type="body" sz="quarter" idx="13"/>
          </p:nvPr>
        </p:nvSpPr>
        <p:spPr/>
        <p:txBody>
          <a:bodyPr/>
          <a:lstStyle/>
          <a:p>
            <a:r>
              <a:rPr lang="en-US" dirty="0"/>
              <a:t>TOC response</a:t>
            </a:r>
          </a:p>
        </p:txBody>
      </p:sp>
      <p:sp>
        <p:nvSpPr>
          <p:cNvPr id="5" name="Content Placeholder 4"/>
          <p:cNvSpPr>
            <a:spLocks noGrp="1"/>
          </p:cNvSpPr>
          <p:nvPr>
            <p:ph sz="quarter" idx="14"/>
          </p:nvPr>
        </p:nvSpPr>
        <p:spPr/>
        <p:txBody>
          <a:bodyPr>
            <a:normAutofit fontScale="92500"/>
          </a:bodyPr>
          <a:lstStyle/>
          <a:p>
            <a:r>
              <a:rPr lang="en-GB" dirty="0"/>
              <a:t>The common way to deal with complex systems is to dissect them into sub-systems and try to manage and improve in isolation each function or ‘link in the chain’ </a:t>
            </a:r>
          </a:p>
          <a:p>
            <a:r>
              <a:rPr lang="en-GB" dirty="0"/>
              <a:t>The common way to manage or improve patient flow is to attempt to balance capacity with demand</a:t>
            </a:r>
          </a:p>
          <a:p>
            <a:r>
              <a:rPr lang="en-GB" dirty="0"/>
              <a:t>Limitations to patient flow (the constraints) can be identified by process mapping and comparing predicted load against available capacity at the resource level</a:t>
            </a:r>
          </a:p>
          <a:p>
            <a:endParaRPr lang="en-GB" dirty="0"/>
          </a:p>
          <a:p>
            <a:endParaRPr lang="en-US" dirty="0"/>
          </a:p>
        </p:txBody>
      </p:sp>
      <p:sp>
        <p:nvSpPr>
          <p:cNvPr id="6" name="Content Placeholder 5"/>
          <p:cNvSpPr>
            <a:spLocks noGrp="1"/>
          </p:cNvSpPr>
          <p:nvPr>
            <p:ph sz="quarter" idx="15"/>
          </p:nvPr>
        </p:nvSpPr>
        <p:spPr/>
        <p:txBody>
          <a:bodyPr>
            <a:normAutofit/>
          </a:bodyPr>
          <a:lstStyle/>
          <a:p>
            <a:r>
              <a:rPr lang="en-US" dirty="0"/>
              <a:t>Local optima do not add up to a global optimum</a:t>
            </a:r>
          </a:p>
          <a:p>
            <a:r>
              <a:rPr lang="en-GB" dirty="0"/>
              <a:t>Balancing flow is entirely different to balancing capacity. This is a common mistake when trying to improve such systems</a:t>
            </a:r>
          </a:p>
          <a:p>
            <a:r>
              <a:rPr lang="en-GB" dirty="0"/>
              <a:t>The real question is: Do I have capacity when I need it? This can be correctly and easily identified through time-buffer management.</a:t>
            </a:r>
            <a:endParaRPr lang="en-US" dirty="0"/>
          </a:p>
          <a:p>
            <a:endParaRPr lang="en-US" dirty="0"/>
          </a:p>
        </p:txBody>
      </p:sp>
      <p:sp>
        <p:nvSpPr>
          <p:cNvPr id="7" name="Text Placeholder 6"/>
          <p:cNvSpPr>
            <a:spLocks noGrp="1"/>
          </p:cNvSpPr>
          <p:nvPr>
            <p:ph type="body" sz="quarter" idx="11"/>
          </p:nvPr>
        </p:nvSpPr>
        <p:spPr>
          <a:xfrm>
            <a:off x="436729" y="209827"/>
            <a:ext cx="11475872" cy="408609"/>
          </a:xfrm>
        </p:spPr>
        <p:txBody>
          <a:bodyPr/>
          <a:lstStyle/>
          <a:p>
            <a:pPr algn="ctr"/>
            <a:endParaRPr lang="en-US"/>
          </a:p>
        </p:txBody>
      </p:sp>
    </p:spTree>
    <p:extLst>
      <p:ext uri="{BB962C8B-B14F-4D97-AF65-F5344CB8AC3E}">
        <p14:creationId xmlns:p14="http://schemas.microsoft.com/office/powerpoint/2010/main" val="40724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Pride and Joy elements</a:t>
            </a:r>
          </a:p>
        </p:txBody>
      </p:sp>
      <p:sp>
        <p:nvSpPr>
          <p:cNvPr id="4" name="Content Placeholder 3"/>
          <p:cNvSpPr>
            <a:spLocks noGrp="1"/>
          </p:cNvSpPr>
          <p:nvPr>
            <p:ph idx="1"/>
          </p:nvPr>
        </p:nvSpPr>
        <p:spPr/>
        <p:txBody>
          <a:bodyPr/>
          <a:lstStyle/>
          <a:p>
            <a:r>
              <a:rPr lang="en-US" dirty="0"/>
              <a:t>Breakthrough software that increases patient flow in a surprisingly short timescale.</a:t>
            </a:r>
          </a:p>
          <a:p>
            <a:r>
              <a:rPr lang="en-US" dirty="0"/>
              <a:t>Analysis capability to identify and resolve the few underlying causes of disruption and delay based on proven Theory of Constraints methodology.</a:t>
            </a:r>
          </a:p>
          <a:p>
            <a:r>
              <a:rPr lang="en-US" dirty="0"/>
              <a:t>Supporting strategy and tactics tree to guide and audit the implementation and results realization.</a:t>
            </a:r>
          </a:p>
          <a:p>
            <a:r>
              <a:rPr lang="en-US" dirty="0"/>
              <a:t>Full kit of education and supporting materials to ensure sustainability.</a:t>
            </a:r>
          </a:p>
          <a:p>
            <a:endParaRPr lang="en-US" dirty="0"/>
          </a:p>
        </p:txBody>
      </p:sp>
      <p:sp>
        <p:nvSpPr>
          <p:cNvPr id="5" name="Text Placeholder 4"/>
          <p:cNvSpPr>
            <a:spLocks noGrp="1"/>
          </p:cNvSpPr>
          <p:nvPr>
            <p:ph type="body" sz="quarter" idx="11"/>
          </p:nvPr>
        </p:nvSpPr>
        <p:spPr>
          <a:xfrm>
            <a:off x="341195" y="209827"/>
            <a:ext cx="11571406" cy="408609"/>
          </a:xfrm>
        </p:spPr>
        <p:txBody>
          <a:bodyPr/>
          <a:lstStyle/>
          <a:p>
            <a:pPr algn="ctr"/>
            <a:endParaRPr lang="en-US"/>
          </a:p>
        </p:txBody>
      </p:sp>
    </p:spTree>
    <p:extLst>
      <p:ext uri="{BB962C8B-B14F-4D97-AF65-F5344CB8AC3E}">
        <p14:creationId xmlns:p14="http://schemas.microsoft.com/office/powerpoint/2010/main" val="130863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77421" y="209827"/>
            <a:ext cx="11735179" cy="408609"/>
          </a:xfrm>
        </p:spPr>
        <p:txBody>
          <a:bodyPr/>
          <a:lstStyle/>
          <a:p>
            <a:pPr algn="ctr"/>
            <a:r>
              <a:rPr lang="en-GB" dirty="0"/>
              <a:t>The Pride and Joy elements</a:t>
            </a:r>
          </a:p>
          <a:p>
            <a:pPr algn="ctr"/>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2362200" y="1667243"/>
            <a:ext cx="5084445" cy="258471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011680" y="4153376"/>
            <a:ext cx="8305800" cy="1293163"/>
          </a:xfrm>
          <a:prstGeom prst="rect">
            <a:avLst/>
          </a:prstGeom>
          <a:noFill/>
          <a:ln w="9525">
            <a:noFill/>
            <a:miter lim="800000"/>
            <a:headEnd/>
            <a:tailEnd/>
          </a:ln>
        </p:spPr>
      </p:pic>
      <p:pic>
        <p:nvPicPr>
          <p:cNvPr id="5" name="Picture 4" descr="Pride and Joy cover  v2.jpg"/>
          <p:cNvPicPr>
            <a:picLocks noChangeAspect="1"/>
          </p:cNvPicPr>
          <p:nvPr/>
        </p:nvPicPr>
        <p:blipFill>
          <a:blip r:embed="rId4" cstate="print"/>
          <a:stretch>
            <a:fillRect/>
          </a:stretch>
        </p:blipFill>
        <p:spPr>
          <a:xfrm>
            <a:off x="535401" y="834667"/>
            <a:ext cx="1705112" cy="2529840"/>
          </a:xfrm>
          <a:prstGeom prst="rect">
            <a:avLst/>
          </a:prstGeom>
        </p:spPr>
      </p:pic>
      <p:pic>
        <p:nvPicPr>
          <p:cNvPr id="8" name="Picture 7" descr="Kind 2.png"/>
          <p:cNvPicPr>
            <a:picLocks noChangeAspect="1"/>
          </p:cNvPicPr>
          <p:nvPr/>
        </p:nvPicPr>
        <p:blipFill>
          <a:blip r:embed="rId5" cstate="print"/>
          <a:srcRect l="64216" t="2612" r="14412" b="2912"/>
          <a:stretch>
            <a:fillRect/>
          </a:stretch>
        </p:blipFill>
        <p:spPr>
          <a:xfrm rot="20597997">
            <a:off x="758560" y="4129023"/>
            <a:ext cx="1098346" cy="1582021"/>
          </a:xfrm>
          <a:prstGeom prst="rect">
            <a:avLst/>
          </a:prstGeom>
        </p:spPr>
      </p:pic>
      <p:pic>
        <p:nvPicPr>
          <p:cNvPr id="9" name="Picture 8" descr="dice game 1 hg.png"/>
          <p:cNvPicPr>
            <a:picLocks noChangeAspect="1"/>
          </p:cNvPicPr>
          <p:nvPr/>
        </p:nvPicPr>
        <p:blipFill>
          <a:blip r:embed="rId6" cstate="print"/>
          <a:stretch>
            <a:fillRect/>
          </a:stretch>
        </p:blipFill>
        <p:spPr>
          <a:xfrm>
            <a:off x="4219752" y="5402932"/>
            <a:ext cx="1980719" cy="1290917"/>
          </a:xfrm>
          <a:prstGeom prst="rect">
            <a:avLst/>
          </a:prstGeom>
          <a:solidFill>
            <a:schemeClr val="bg1"/>
          </a:solidFill>
          <a:ln w="3175">
            <a:solidFill>
              <a:schemeClr val="bg2"/>
            </a:solidFill>
          </a:ln>
        </p:spPr>
      </p:pic>
      <p:pic>
        <p:nvPicPr>
          <p:cNvPr id="10" name="Picture 9" descr="dice.png"/>
          <p:cNvPicPr>
            <a:picLocks noChangeAspect="1"/>
          </p:cNvPicPr>
          <p:nvPr/>
        </p:nvPicPr>
        <p:blipFill>
          <a:blip r:embed="rId7" cstate="print"/>
          <a:stretch>
            <a:fillRect/>
          </a:stretch>
        </p:blipFill>
        <p:spPr>
          <a:xfrm>
            <a:off x="6248083" y="5558232"/>
            <a:ext cx="1032635" cy="692011"/>
          </a:xfrm>
          <a:prstGeom prst="rect">
            <a:avLst/>
          </a:prstGeom>
          <a:ln>
            <a:solidFill>
              <a:schemeClr val="bg2"/>
            </a:solidFill>
          </a:ln>
        </p:spPr>
      </p:pic>
      <p:grpSp>
        <p:nvGrpSpPr>
          <p:cNvPr id="26" name="Group 25"/>
          <p:cNvGrpSpPr/>
          <p:nvPr/>
        </p:nvGrpSpPr>
        <p:grpSpPr>
          <a:xfrm>
            <a:off x="8696636" y="3841058"/>
            <a:ext cx="2656832" cy="1605481"/>
            <a:chOff x="6333288" y="3403097"/>
            <a:chExt cx="2656832" cy="1605481"/>
          </a:xfrm>
        </p:grpSpPr>
        <p:pic>
          <p:nvPicPr>
            <p:cNvPr id="6" name="Picture 3"/>
            <p:cNvPicPr>
              <a:picLocks noChangeAspect="1" noChangeArrowheads="1"/>
            </p:cNvPicPr>
            <p:nvPr/>
          </p:nvPicPr>
          <p:blipFill>
            <a:blip r:embed="rId8" cstate="print"/>
            <a:srcRect/>
            <a:stretch>
              <a:fillRect/>
            </a:stretch>
          </p:blipFill>
          <p:spPr bwMode="auto">
            <a:xfrm rot="742229">
              <a:off x="6333288" y="3403097"/>
              <a:ext cx="2656832" cy="1605481"/>
            </a:xfrm>
            <a:prstGeom prst="rect">
              <a:avLst/>
            </a:prstGeom>
            <a:noFill/>
            <a:ln w="9525">
              <a:solidFill>
                <a:schemeClr val="bg2">
                  <a:lumMod val="90000"/>
                </a:schemeClr>
              </a:solidFill>
              <a:miter lim="800000"/>
              <a:headEnd/>
              <a:tailEnd/>
            </a:ln>
          </p:spPr>
        </p:pic>
        <p:pic>
          <p:nvPicPr>
            <p:cNvPr id="13" name="Picture 3"/>
            <p:cNvPicPr>
              <a:picLocks noChangeAspect="1" noChangeArrowheads="1"/>
            </p:cNvPicPr>
            <p:nvPr/>
          </p:nvPicPr>
          <p:blipFill>
            <a:blip r:embed="rId9" cstate="print"/>
            <a:srcRect l="16617" t="6563" r="17834" b="5474"/>
            <a:stretch>
              <a:fillRect/>
            </a:stretch>
          </p:blipFill>
          <p:spPr bwMode="auto">
            <a:xfrm rot="813920">
              <a:off x="6785455" y="3458150"/>
              <a:ext cx="1734807" cy="1449128"/>
            </a:xfrm>
            <a:prstGeom prst="rect">
              <a:avLst/>
            </a:prstGeom>
            <a:solidFill>
              <a:schemeClr val="bg1"/>
            </a:solidFill>
            <a:ln w="3175">
              <a:noFill/>
              <a:miter lim="800000"/>
              <a:headEnd/>
              <a:tailEnd/>
            </a:ln>
          </p:spPr>
        </p:pic>
      </p:grpSp>
      <p:sp>
        <p:nvSpPr>
          <p:cNvPr id="15" name="TextBox 14"/>
          <p:cNvSpPr txBox="1"/>
          <p:nvPr/>
        </p:nvSpPr>
        <p:spPr>
          <a:xfrm>
            <a:off x="2362200" y="830127"/>
            <a:ext cx="8915068" cy="646331"/>
          </a:xfrm>
          <a:prstGeom prst="rect">
            <a:avLst/>
          </a:prstGeom>
          <a:noFill/>
          <a:ln>
            <a:noFill/>
          </a:ln>
        </p:spPr>
        <p:txBody>
          <a:bodyPr wrap="square" rtlCol="0">
            <a:spAutoFit/>
          </a:bodyPr>
          <a:lstStyle/>
          <a:p>
            <a:r>
              <a:rPr lang="en-GB" dirty="0"/>
              <a:t>Improving patient flow and simultaneously improving the quality, safety, timeliness and affordability of patient care without creating more complexity for staff</a:t>
            </a:r>
          </a:p>
        </p:txBody>
      </p:sp>
      <p:grpSp>
        <p:nvGrpSpPr>
          <p:cNvPr id="27" name="Group 26"/>
          <p:cNvGrpSpPr/>
          <p:nvPr/>
        </p:nvGrpSpPr>
        <p:grpSpPr>
          <a:xfrm>
            <a:off x="8064168" y="1961961"/>
            <a:ext cx="3213100" cy="2197100"/>
            <a:chOff x="6373978" y="1441517"/>
            <a:chExt cx="2611244" cy="1699555"/>
          </a:xfrm>
        </p:grpSpPr>
        <p:pic>
          <p:nvPicPr>
            <p:cNvPr id="24" name="Picture 4"/>
            <p:cNvPicPr>
              <a:picLocks noChangeAspect="1" noChangeArrowheads="1"/>
            </p:cNvPicPr>
            <p:nvPr/>
          </p:nvPicPr>
          <p:blipFill>
            <a:blip r:embed="rId10" cstate="print"/>
            <a:srcRect/>
            <a:stretch>
              <a:fillRect/>
            </a:stretch>
          </p:blipFill>
          <p:spPr bwMode="auto">
            <a:xfrm>
              <a:off x="6781800" y="2390775"/>
              <a:ext cx="1111250" cy="750297"/>
            </a:xfrm>
            <a:prstGeom prst="rect">
              <a:avLst/>
            </a:prstGeom>
            <a:noFill/>
            <a:ln w="9525">
              <a:solidFill>
                <a:schemeClr val="bg1">
                  <a:lumMod val="65000"/>
                </a:schemeClr>
              </a:solidFill>
              <a:miter lim="800000"/>
              <a:headEnd/>
              <a:tailEnd/>
            </a:ln>
          </p:spPr>
        </p:pic>
        <p:pic>
          <p:nvPicPr>
            <p:cNvPr id="23" name="Picture 3"/>
            <p:cNvPicPr>
              <a:picLocks noChangeAspect="1" noChangeArrowheads="1"/>
            </p:cNvPicPr>
            <p:nvPr/>
          </p:nvPicPr>
          <p:blipFill>
            <a:blip r:embed="rId11" cstate="print"/>
            <a:srcRect/>
            <a:stretch>
              <a:fillRect/>
            </a:stretch>
          </p:blipFill>
          <p:spPr bwMode="auto">
            <a:xfrm>
              <a:off x="7714864" y="2316164"/>
              <a:ext cx="1073535" cy="604836"/>
            </a:xfrm>
            <a:prstGeom prst="rect">
              <a:avLst/>
            </a:prstGeom>
            <a:noFill/>
            <a:ln w="9525">
              <a:solidFill>
                <a:schemeClr val="bg1">
                  <a:lumMod val="65000"/>
                </a:schemeClr>
              </a:solidFill>
              <a:miter lim="800000"/>
              <a:headEnd/>
              <a:tailEnd/>
            </a:ln>
          </p:spPr>
        </p:pic>
        <p:pic>
          <p:nvPicPr>
            <p:cNvPr id="21" name="Picture 6"/>
            <p:cNvPicPr>
              <a:picLocks noChangeAspect="1" noChangeArrowheads="1"/>
            </p:cNvPicPr>
            <p:nvPr/>
          </p:nvPicPr>
          <p:blipFill>
            <a:blip r:embed="rId12" cstate="print"/>
            <a:srcRect/>
            <a:stretch>
              <a:fillRect/>
            </a:stretch>
          </p:blipFill>
          <p:spPr bwMode="auto">
            <a:xfrm>
              <a:off x="6373978" y="2102139"/>
              <a:ext cx="999289" cy="590261"/>
            </a:xfrm>
            <a:prstGeom prst="rect">
              <a:avLst/>
            </a:prstGeom>
            <a:noFill/>
            <a:ln w="6350" cmpd="sng">
              <a:solidFill>
                <a:schemeClr val="tx1"/>
              </a:solidFill>
              <a:miter lim="800000"/>
              <a:headEnd/>
              <a:tailEnd/>
            </a:ln>
          </p:spPr>
        </p:pic>
        <p:pic>
          <p:nvPicPr>
            <p:cNvPr id="22" name="Picture 7"/>
            <p:cNvPicPr>
              <a:picLocks noChangeAspect="1" noChangeArrowheads="1"/>
            </p:cNvPicPr>
            <p:nvPr/>
          </p:nvPicPr>
          <p:blipFill>
            <a:blip r:embed="rId13" cstate="print"/>
            <a:srcRect/>
            <a:stretch>
              <a:fillRect/>
            </a:stretch>
          </p:blipFill>
          <p:spPr bwMode="auto">
            <a:xfrm>
              <a:off x="7298596" y="1835132"/>
              <a:ext cx="941027" cy="561133"/>
            </a:xfrm>
            <a:prstGeom prst="rect">
              <a:avLst/>
            </a:prstGeom>
            <a:noFill/>
            <a:ln w="6350" cmpd="sng">
              <a:solidFill>
                <a:schemeClr val="tx1"/>
              </a:solidFill>
              <a:miter lim="800000"/>
              <a:headEnd/>
              <a:tailEnd/>
            </a:ln>
          </p:spPr>
        </p:pic>
        <p:pic>
          <p:nvPicPr>
            <p:cNvPr id="25" name="Picture 24" descr="Pride and Joy splash screen.png"/>
            <p:cNvPicPr>
              <a:picLocks noChangeAspect="1"/>
            </p:cNvPicPr>
            <p:nvPr/>
          </p:nvPicPr>
          <p:blipFill>
            <a:blip r:embed="rId14" cstate="print"/>
            <a:stretch>
              <a:fillRect/>
            </a:stretch>
          </p:blipFill>
          <p:spPr>
            <a:xfrm>
              <a:off x="7823200" y="1441517"/>
              <a:ext cx="1162022" cy="831539"/>
            </a:xfrm>
            <a:prstGeom prst="rect">
              <a:avLst/>
            </a:prstGeom>
            <a:noFill/>
            <a:ln>
              <a:solidFill>
                <a:schemeClr val="bg1">
                  <a:lumMod val="65000"/>
                </a:schemeClr>
              </a:solid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830" y="932142"/>
            <a:ext cx="8814930" cy="733832"/>
          </a:xfrm>
        </p:spPr>
        <p:txBody>
          <a:bodyPr>
            <a:normAutofit/>
          </a:bodyPr>
          <a:lstStyle/>
          <a:p>
            <a:r>
              <a:rPr lang="en-US" dirty="0"/>
              <a:t>Results achieved from a recent implementation</a:t>
            </a:r>
          </a:p>
        </p:txBody>
      </p:sp>
      <p:sp>
        <p:nvSpPr>
          <p:cNvPr id="6" name="Text Placeholder 5"/>
          <p:cNvSpPr>
            <a:spLocks noGrp="1"/>
          </p:cNvSpPr>
          <p:nvPr>
            <p:ph type="body" sz="quarter" idx="11"/>
          </p:nvPr>
        </p:nvSpPr>
        <p:spPr>
          <a:xfrm>
            <a:off x="341195" y="209827"/>
            <a:ext cx="11571406" cy="408609"/>
          </a:xfrm>
        </p:spPr>
        <p:txBody>
          <a:bodyPr/>
          <a:lstStyle/>
          <a:p>
            <a:pPr algn="ctr"/>
            <a:endParaRPr lang="en-US"/>
          </a:p>
        </p:txBody>
      </p:sp>
      <p:pic>
        <p:nvPicPr>
          <p:cNvPr id="11" name="Picture 10" descr="images.jpg"/>
          <p:cNvPicPr>
            <a:picLocks noChangeAspect="1"/>
          </p:cNvPicPr>
          <p:nvPr/>
        </p:nvPicPr>
        <p:blipFill>
          <a:blip r:embed="rId2" cstate="print"/>
          <a:stretch>
            <a:fillRect/>
          </a:stretch>
        </p:blipFill>
        <p:spPr>
          <a:xfrm>
            <a:off x="2213214" y="2371088"/>
            <a:ext cx="2138285" cy="2477281"/>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2350177" y="3572873"/>
            <a:ext cx="1901843" cy="1067369"/>
          </a:xfrm>
          <a:prstGeom prst="rect">
            <a:avLst/>
          </a:prstGeom>
          <a:noFill/>
          <a:ln w="9525">
            <a:noFill/>
            <a:miter lim="800000"/>
            <a:headEnd/>
            <a:tailEnd/>
          </a:ln>
        </p:spPr>
      </p:pic>
      <p:sp>
        <p:nvSpPr>
          <p:cNvPr id="12" name="TextBox 11"/>
          <p:cNvSpPr txBox="1"/>
          <p:nvPr/>
        </p:nvSpPr>
        <p:spPr>
          <a:xfrm>
            <a:off x="2182612" y="4831309"/>
            <a:ext cx="2191113" cy="523220"/>
          </a:xfrm>
          <a:prstGeom prst="rect">
            <a:avLst/>
          </a:prstGeom>
          <a:noFill/>
          <a:ln>
            <a:noFill/>
          </a:ln>
        </p:spPr>
        <p:txBody>
          <a:bodyPr wrap="square" rtlCol="0">
            <a:spAutoFit/>
          </a:bodyPr>
          <a:lstStyle/>
          <a:p>
            <a:pPr algn="ctr"/>
            <a:r>
              <a:rPr lang="en-GB" sz="1400" dirty="0"/>
              <a:t>Mark </a:t>
            </a:r>
            <a:r>
              <a:rPr lang="en-GB" sz="1400" dirty="0" err="1"/>
              <a:t>Brassington</a:t>
            </a:r>
            <a:endParaRPr lang="en-GB" sz="1400" dirty="0"/>
          </a:p>
          <a:p>
            <a:pPr algn="ctr"/>
            <a:r>
              <a:rPr lang="en-GB" sz="1400" dirty="0"/>
              <a:t>Chief Operating Officer</a:t>
            </a:r>
          </a:p>
        </p:txBody>
      </p:sp>
      <p:sp>
        <p:nvSpPr>
          <p:cNvPr id="20" name="Rectangle 19"/>
          <p:cNvSpPr/>
          <p:nvPr/>
        </p:nvSpPr>
        <p:spPr>
          <a:xfrm>
            <a:off x="2179093" y="2415656"/>
            <a:ext cx="2238234" cy="2961564"/>
          </a:xfrm>
          <a:prstGeom prst="rect">
            <a:avLst/>
          </a:prstGeom>
          <a:no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9" name="Picture 4"/>
          <p:cNvPicPr>
            <a:picLocks noChangeAspect="1" noChangeArrowheads="1"/>
          </p:cNvPicPr>
          <p:nvPr/>
        </p:nvPicPr>
        <p:blipFill>
          <a:blip r:embed="rId4" cstate="print"/>
          <a:srcRect/>
          <a:stretch>
            <a:fillRect/>
          </a:stretch>
        </p:blipFill>
        <p:spPr bwMode="auto">
          <a:xfrm>
            <a:off x="5458923" y="3849710"/>
            <a:ext cx="4331252" cy="2451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4976885" y="1708618"/>
            <a:ext cx="5295331" cy="1815882"/>
          </a:xfrm>
          <a:prstGeom prst="rect">
            <a:avLst/>
          </a:prstGeom>
          <a:noFill/>
          <a:ln>
            <a:noFill/>
          </a:ln>
        </p:spPr>
        <p:txBody>
          <a:bodyPr wrap="square" rtlCol="0">
            <a:spAutoFit/>
          </a:bodyPr>
          <a:lstStyle/>
          <a:p>
            <a:pPr algn="ctr"/>
            <a:r>
              <a:rPr lang="en-GB" sz="1600" i="1" dirty="0">
                <a:latin typeface="Lucida Sans" pitchFamily="34" charset="0"/>
              </a:rPr>
              <a:t>“I would like to confirm the positive impact that Pride and Joy has made on a care of the elderly ward at my hospital. It is an amazing approach that helps clinicians target resources in the correct direction and decrease the length of stay.” </a:t>
            </a:r>
          </a:p>
          <a:p>
            <a:pPr algn="ctr"/>
            <a:r>
              <a:rPr lang="en-GB" sz="1600" i="1" dirty="0">
                <a:latin typeface="Lucida Sans" pitchFamily="34" charset="0"/>
              </a:rPr>
              <a:t>Dr Henry Joel </a:t>
            </a:r>
            <a:r>
              <a:rPr lang="en-GB" sz="1600" i="1" dirty="0" err="1">
                <a:latin typeface="Lucida Sans" pitchFamily="34" charset="0"/>
              </a:rPr>
              <a:t>Aldoradin-Cabeza</a:t>
            </a:r>
            <a:r>
              <a:rPr lang="en-GB" sz="1600" i="1" dirty="0">
                <a:latin typeface="Lucida Sans" pitchFamily="34" charset="0"/>
              </a:rPr>
              <a:t>, Consultant Geriatrician, Care of the Elderly</a:t>
            </a:r>
          </a:p>
        </p:txBody>
      </p:sp>
    </p:spTree>
    <p:extLst>
      <p:ext uri="{BB962C8B-B14F-4D97-AF65-F5344CB8AC3E}">
        <p14:creationId xmlns:p14="http://schemas.microsoft.com/office/powerpoint/2010/main" val="920691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86603" y="209827"/>
            <a:ext cx="11625997" cy="408609"/>
          </a:xfrm>
        </p:spPr>
        <p:txBody>
          <a:bodyPr/>
          <a:lstStyle/>
          <a:p>
            <a:pPr algn="ctr"/>
            <a:endParaRPr lang="en-GB" dirty="0"/>
          </a:p>
        </p:txBody>
      </p:sp>
      <p:cxnSp>
        <p:nvCxnSpPr>
          <p:cNvPr id="5" name="Straight Connector 4"/>
          <p:cNvCxnSpPr/>
          <p:nvPr/>
        </p:nvCxnSpPr>
        <p:spPr>
          <a:xfrm>
            <a:off x="3543856" y="1257300"/>
            <a:ext cx="0" cy="5029200"/>
          </a:xfrm>
          <a:prstGeom prst="line">
            <a:avLst/>
          </a:prstGeom>
          <a:ln w="3175" cmpd="sng">
            <a:solidFill>
              <a:srgbClr val="185139"/>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images.jpg"/>
          <p:cNvPicPr>
            <a:picLocks noChangeAspect="1"/>
          </p:cNvPicPr>
          <p:nvPr/>
        </p:nvPicPr>
        <p:blipFill>
          <a:blip r:embed="rId2" cstate="print"/>
          <a:stretch>
            <a:fillRect/>
          </a:stretch>
        </p:blipFill>
        <p:spPr>
          <a:xfrm>
            <a:off x="1696487" y="4764078"/>
            <a:ext cx="1490662" cy="1295400"/>
          </a:xfrm>
          <a:prstGeom prst="rect">
            <a:avLst/>
          </a:prstGeom>
        </p:spPr>
      </p:pic>
      <p:pic>
        <p:nvPicPr>
          <p:cNvPr id="5122" name="Picture 2">
            <a:hlinkClick r:id="rId3"/>
          </p:cNvPr>
          <p:cNvPicPr>
            <a:picLocks noChangeAspect="1" noChangeArrowheads="1"/>
          </p:cNvPicPr>
          <p:nvPr/>
        </p:nvPicPr>
        <p:blipFill>
          <a:blip r:embed="rId4" cstate="print"/>
          <a:srcRect/>
          <a:stretch>
            <a:fillRect/>
          </a:stretch>
        </p:blipFill>
        <p:spPr bwMode="auto">
          <a:xfrm>
            <a:off x="1788137" y="5350368"/>
            <a:ext cx="1289699" cy="602811"/>
          </a:xfrm>
          <a:prstGeom prst="rect">
            <a:avLst/>
          </a:prstGeom>
          <a:noFill/>
          <a:ln w="9525">
            <a:noFill/>
            <a:miter lim="800000"/>
            <a:headEnd/>
            <a:tailEnd/>
          </a:ln>
        </p:spPr>
      </p:pic>
      <p:sp>
        <p:nvSpPr>
          <p:cNvPr id="14" name="TextBox 13"/>
          <p:cNvSpPr txBox="1"/>
          <p:nvPr/>
        </p:nvSpPr>
        <p:spPr>
          <a:xfrm>
            <a:off x="1696488" y="6045202"/>
            <a:ext cx="1779143" cy="461665"/>
          </a:xfrm>
          <a:prstGeom prst="rect">
            <a:avLst/>
          </a:prstGeom>
          <a:noFill/>
          <a:ln>
            <a:noFill/>
          </a:ln>
        </p:spPr>
        <p:txBody>
          <a:bodyPr wrap="square" rtlCol="0">
            <a:spAutoFit/>
          </a:bodyPr>
          <a:lstStyle/>
          <a:p>
            <a:r>
              <a:rPr lang="en-GB" sz="1200" dirty="0"/>
              <a:t>Sister Becky Tomlin, England</a:t>
            </a:r>
          </a:p>
        </p:txBody>
      </p:sp>
      <p:sp>
        <p:nvSpPr>
          <p:cNvPr id="15" name="TextBox 14"/>
          <p:cNvSpPr txBox="1"/>
          <p:nvPr/>
        </p:nvSpPr>
        <p:spPr>
          <a:xfrm>
            <a:off x="1696487" y="4374360"/>
            <a:ext cx="1942916" cy="461665"/>
          </a:xfrm>
          <a:prstGeom prst="rect">
            <a:avLst/>
          </a:prstGeom>
          <a:noFill/>
          <a:ln>
            <a:noFill/>
          </a:ln>
        </p:spPr>
        <p:txBody>
          <a:bodyPr wrap="square" rtlCol="0">
            <a:spAutoFit/>
          </a:bodyPr>
          <a:lstStyle/>
          <a:p>
            <a:r>
              <a:rPr lang="en-GB" sz="1200" dirty="0"/>
              <a:t>Dr Ruth Vander Stelt, Canada</a:t>
            </a:r>
          </a:p>
        </p:txBody>
      </p:sp>
      <p:pic>
        <p:nvPicPr>
          <p:cNvPr id="17" name="Picture 16" descr="images.jpg"/>
          <p:cNvPicPr>
            <a:picLocks noChangeAspect="1"/>
          </p:cNvPicPr>
          <p:nvPr/>
        </p:nvPicPr>
        <p:blipFill>
          <a:blip r:embed="rId2" cstate="print"/>
          <a:stretch>
            <a:fillRect/>
          </a:stretch>
        </p:blipFill>
        <p:spPr>
          <a:xfrm>
            <a:off x="1696487" y="2966239"/>
            <a:ext cx="1490662" cy="1295400"/>
          </a:xfrm>
          <a:prstGeom prst="rect">
            <a:avLst/>
          </a:prstGeom>
        </p:spPr>
      </p:pic>
      <p:sp>
        <p:nvSpPr>
          <p:cNvPr id="19" name="TextBox 18"/>
          <p:cNvSpPr txBox="1"/>
          <p:nvPr/>
        </p:nvSpPr>
        <p:spPr>
          <a:xfrm>
            <a:off x="1696488" y="2480985"/>
            <a:ext cx="2024797" cy="461665"/>
          </a:xfrm>
          <a:prstGeom prst="rect">
            <a:avLst/>
          </a:prstGeom>
          <a:noFill/>
          <a:ln>
            <a:noFill/>
          </a:ln>
        </p:spPr>
        <p:txBody>
          <a:bodyPr wrap="square" rtlCol="0">
            <a:spAutoFit/>
          </a:bodyPr>
          <a:lstStyle/>
          <a:p>
            <a:r>
              <a:rPr lang="en-GB" sz="1200" dirty="0"/>
              <a:t>Mark </a:t>
            </a:r>
            <a:r>
              <a:rPr lang="en-GB" sz="1200" dirty="0" err="1"/>
              <a:t>Brassington</a:t>
            </a:r>
            <a:r>
              <a:rPr lang="en-GB" sz="1200" dirty="0"/>
              <a:t>, COO, England </a:t>
            </a:r>
          </a:p>
        </p:txBody>
      </p:sp>
      <p:pic>
        <p:nvPicPr>
          <p:cNvPr id="20" name="Picture 19" descr="images.jpg"/>
          <p:cNvPicPr>
            <a:picLocks noChangeAspect="1"/>
          </p:cNvPicPr>
          <p:nvPr/>
        </p:nvPicPr>
        <p:blipFill>
          <a:blip r:embed="rId2" cstate="print"/>
          <a:stretch>
            <a:fillRect/>
          </a:stretch>
        </p:blipFill>
        <p:spPr>
          <a:xfrm>
            <a:off x="1696487" y="1168400"/>
            <a:ext cx="1490662" cy="1295400"/>
          </a:xfrm>
          <a:prstGeom prst="rect">
            <a:avLst/>
          </a:prstGeom>
        </p:spPr>
      </p:pic>
      <p:pic>
        <p:nvPicPr>
          <p:cNvPr id="5125" name="Picture 5"/>
          <p:cNvPicPr>
            <a:picLocks noChangeAspect="1" noChangeArrowheads="1"/>
          </p:cNvPicPr>
          <p:nvPr/>
        </p:nvPicPr>
        <p:blipFill>
          <a:blip r:embed="rId5" cstate="print"/>
          <a:srcRect/>
          <a:stretch>
            <a:fillRect/>
          </a:stretch>
        </p:blipFill>
        <p:spPr bwMode="auto">
          <a:xfrm rot="890132">
            <a:off x="3131191" y="782642"/>
            <a:ext cx="542925" cy="542925"/>
          </a:xfrm>
          <a:prstGeom prst="rect">
            <a:avLst/>
          </a:prstGeom>
          <a:noFill/>
          <a:ln w="9525">
            <a:noFill/>
            <a:miter lim="800000"/>
            <a:headEnd/>
            <a:tailEnd/>
          </a:ln>
        </p:spPr>
      </p:pic>
      <p:pic>
        <p:nvPicPr>
          <p:cNvPr id="5128" name="Picture 8"/>
          <p:cNvPicPr>
            <a:picLocks noChangeAspect="1" noChangeArrowheads="1"/>
          </p:cNvPicPr>
          <p:nvPr/>
        </p:nvPicPr>
        <p:blipFill>
          <a:blip r:embed="rId6" cstate="print"/>
          <a:srcRect/>
          <a:stretch>
            <a:fillRect/>
          </a:stretch>
        </p:blipFill>
        <p:spPr bwMode="auto">
          <a:xfrm rot="10800000">
            <a:off x="1785387" y="3536950"/>
            <a:ext cx="1308101" cy="617825"/>
          </a:xfrm>
          <a:prstGeom prst="rect">
            <a:avLst/>
          </a:prstGeom>
          <a:noFill/>
          <a:ln w="9525">
            <a:noFill/>
            <a:miter lim="800000"/>
            <a:headEnd/>
            <a:tailEnd/>
          </a:ln>
        </p:spPr>
      </p:pic>
      <p:sp>
        <p:nvSpPr>
          <p:cNvPr id="22" name="TextBox 21"/>
          <p:cNvSpPr txBox="1"/>
          <p:nvPr/>
        </p:nvSpPr>
        <p:spPr>
          <a:xfrm>
            <a:off x="3680347" y="1350560"/>
            <a:ext cx="6728346" cy="954107"/>
          </a:xfrm>
          <a:prstGeom prst="rect">
            <a:avLst/>
          </a:prstGeom>
          <a:noFill/>
          <a:ln>
            <a:noFill/>
          </a:ln>
        </p:spPr>
        <p:txBody>
          <a:bodyPr wrap="square" rtlCol="0">
            <a:spAutoFit/>
          </a:bodyPr>
          <a:lstStyle/>
          <a:p>
            <a:r>
              <a:rPr lang="en-GB" sz="1400" i="1" dirty="0">
                <a:solidFill>
                  <a:schemeClr val="tx1">
                    <a:lumMod val="50000"/>
                  </a:schemeClr>
                </a:solidFill>
                <a:latin typeface="Lucida Sans" pitchFamily="34" charset="0"/>
              </a:rPr>
              <a:t>Our pilot project has started on one unit and in a month’s time we start the plan to spread across the whole hospital. So far we have taken our average length of stay from 4.9 to 3.9 days – a whole day less. It’s huge!  Vinny Monteiro, Project Manager, Operational Excellence, USA</a:t>
            </a:r>
          </a:p>
        </p:txBody>
      </p:sp>
      <p:sp>
        <p:nvSpPr>
          <p:cNvPr id="23" name="TextBox 22"/>
          <p:cNvSpPr txBox="1"/>
          <p:nvPr/>
        </p:nvSpPr>
        <p:spPr>
          <a:xfrm>
            <a:off x="3680347" y="2553522"/>
            <a:ext cx="6796584" cy="1384995"/>
          </a:xfrm>
          <a:prstGeom prst="rect">
            <a:avLst/>
          </a:prstGeom>
          <a:noFill/>
          <a:ln>
            <a:noFill/>
          </a:ln>
        </p:spPr>
        <p:txBody>
          <a:bodyPr wrap="square" rtlCol="0">
            <a:spAutoFit/>
          </a:bodyPr>
          <a:lstStyle/>
          <a:p>
            <a:r>
              <a:rPr lang="en-GB" sz="1400" i="1" dirty="0">
                <a:solidFill>
                  <a:schemeClr val="tx1">
                    <a:lumMod val="50000"/>
                  </a:schemeClr>
                </a:solidFill>
                <a:latin typeface="Lucida Sans" pitchFamily="34" charset="0"/>
              </a:rPr>
              <a:t>The Pride &amp; Joy system and approach has helped one of our most challenged hospitals make substantial improvements in length of stay, associated flow and overall bed occupancy. At a time when cost, quality and performance are all competing for our time and effort, the Pride &amp; Joy approach has enabled us to deliver benefits that achieve all of these ends. Simon Evans, Director of Operations, Acute Trust, England</a:t>
            </a:r>
          </a:p>
        </p:txBody>
      </p:sp>
      <p:pic>
        <p:nvPicPr>
          <p:cNvPr id="24" name="Picture 2"/>
          <p:cNvPicPr>
            <a:picLocks noChangeAspect="1" noChangeArrowheads="1"/>
          </p:cNvPicPr>
          <p:nvPr/>
        </p:nvPicPr>
        <p:blipFill>
          <a:blip r:embed="rId7" cstate="print"/>
          <a:srcRect/>
          <a:stretch>
            <a:fillRect/>
          </a:stretch>
        </p:blipFill>
        <p:spPr bwMode="auto">
          <a:xfrm>
            <a:off x="1776966" y="1785017"/>
            <a:ext cx="1302874" cy="576047"/>
          </a:xfrm>
          <a:prstGeom prst="rect">
            <a:avLst/>
          </a:prstGeom>
          <a:noFill/>
          <a:ln w="9525">
            <a:noFill/>
            <a:miter lim="800000"/>
            <a:headEnd/>
            <a:tailEnd/>
          </a:ln>
        </p:spPr>
      </p:pic>
      <p:sp>
        <p:nvSpPr>
          <p:cNvPr id="25" name="Rectangle 24"/>
          <p:cNvSpPr/>
          <p:nvPr/>
        </p:nvSpPr>
        <p:spPr>
          <a:xfrm>
            <a:off x="3680348" y="4187372"/>
            <a:ext cx="6827293" cy="1169551"/>
          </a:xfrm>
          <a:prstGeom prst="rect">
            <a:avLst/>
          </a:prstGeom>
        </p:spPr>
        <p:txBody>
          <a:bodyPr wrap="square">
            <a:spAutoFit/>
          </a:bodyPr>
          <a:lstStyle/>
          <a:p>
            <a:r>
              <a:rPr lang="en-GB" sz="1400" i="1" dirty="0">
                <a:solidFill>
                  <a:schemeClr val="tx1">
                    <a:lumMod val="50000"/>
                  </a:schemeClr>
                </a:solidFill>
                <a:latin typeface="Lucida Sans" pitchFamily="34" charset="0"/>
              </a:rPr>
              <a:t>I have great pleasure in confirming the huge impact Pride and Joy made on this hospital site. The Length of Stay is consistently below 8 days. More importantly for this hospital, it helped clinicians to target the resources in the correct direction.  The data collection and analysis is commendable. Mr Prabhakar </a:t>
            </a:r>
            <a:r>
              <a:rPr lang="en-GB" sz="1400" i="1" dirty="0" err="1">
                <a:solidFill>
                  <a:schemeClr val="tx1">
                    <a:lumMod val="50000"/>
                  </a:schemeClr>
                </a:solidFill>
                <a:latin typeface="Lucida Sans" pitchFamily="34" charset="0"/>
              </a:rPr>
              <a:t>Motkur</a:t>
            </a:r>
            <a:r>
              <a:rPr lang="en-GB" sz="1400" i="1" dirty="0">
                <a:solidFill>
                  <a:schemeClr val="tx1">
                    <a:lumMod val="50000"/>
                  </a:schemeClr>
                </a:solidFill>
                <a:latin typeface="Lucida Sans" pitchFamily="34" charset="0"/>
              </a:rPr>
              <a:t>, Clinical Director and Orthopaedic Surgeon, England </a:t>
            </a:r>
            <a:endParaRPr lang="en-GB" sz="1400" i="1" dirty="0"/>
          </a:p>
        </p:txBody>
      </p:sp>
      <p:sp>
        <p:nvSpPr>
          <p:cNvPr id="26" name="Rectangle 25"/>
          <p:cNvSpPr/>
          <p:nvPr/>
        </p:nvSpPr>
        <p:spPr>
          <a:xfrm>
            <a:off x="3680348" y="5605778"/>
            <a:ext cx="6840941" cy="954107"/>
          </a:xfrm>
          <a:prstGeom prst="rect">
            <a:avLst/>
          </a:prstGeom>
        </p:spPr>
        <p:txBody>
          <a:bodyPr wrap="square">
            <a:spAutoFit/>
          </a:bodyPr>
          <a:lstStyle/>
          <a:p>
            <a:r>
              <a:rPr lang="en-GB" sz="1400" i="1" dirty="0">
                <a:solidFill>
                  <a:schemeClr val="tx1">
                    <a:lumMod val="50000"/>
                  </a:schemeClr>
                </a:solidFill>
                <a:latin typeface="Lucida Sans" pitchFamily="34" charset="0"/>
              </a:rPr>
              <a:t>We have reduced our length of stay from 14 to 11.5 days in a period where the social problems are growing and it is more difficult to discharge patients. Our quality of care has improved. Dr Sofia </a:t>
            </a:r>
            <a:r>
              <a:rPr lang="en-GB" sz="1400" i="1" dirty="0" err="1">
                <a:solidFill>
                  <a:schemeClr val="tx1">
                    <a:lumMod val="50000"/>
                  </a:schemeClr>
                </a:solidFill>
                <a:latin typeface="Lucida Sans" pitchFamily="34" charset="0"/>
              </a:rPr>
              <a:t>Zubiaga</a:t>
            </a:r>
            <a:r>
              <a:rPr lang="en-GB" sz="1400" i="1" dirty="0">
                <a:solidFill>
                  <a:schemeClr val="tx1">
                    <a:lumMod val="50000"/>
                  </a:schemeClr>
                </a:solidFill>
                <a:latin typeface="Lucida Sans" pitchFamily="34" charset="0"/>
              </a:rPr>
              <a:t> L, Consultant Geriatrician, Care of the </a:t>
            </a:r>
            <a:r>
              <a:rPr lang="en-GB" sz="1400" i="1" dirty="0" err="1">
                <a:solidFill>
                  <a:schemeClr val="tx1">
                    <a:lumMod val="50000"/>
                  </a:schemeClr>
                </a:solidFill>
                <a:latin typeface="Lucida Sans" pitchFamily="34" charset="0"/>
              </a:rPr>
              <a:t>Elderley</a:t>
            </a:r>
            <a:r>
              <a:rPr lang="en-GB" sz="1400" i="1" dirty="0">
                <a:solidFill>
                  <a:schemeClr val="tx1">
                    <a:lumMod val="50000"/>
                  </a:schemeClr>
                </a:solidFill>
                <a:latin typeface="Lucida Sans" pitchFamily="34" charset="0"/>
              </a:rPr>
              <a:t>, England</a:t>
            </a:r>
            <a:endParaRPr lang="en-GB" sz="1400" i="1" dirty="0"/>
          </a:p>
        </p:txBody>
      </p:sp>
    </p:spTree>
    <p:extLst>
      <p:ext uri="{BB962C8B-B14F-4D97-AF65-F5344CB8AC3E}">
        <p14:creationId xmlns:p14="http://schemas.microsoft.com/office/powerpoint/2010/main" val="145019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27547" y="209827"/>
            <a:ext cx="11585054" cy="408609"/>
          </a:xfrm>
        </p:spPr>
        <p:txBody>
          <a:bodyPr/>
          <a:lstStyle/>
          <a:p>
            <a:pPr algn="ctr"/>
            <a:endParaRPr lang="en-GB" dirty="0"/>
          </a:p>
        </p:txBody>
      </p:sp>
      <p:cxnSp>
        <p:nvCxnSpPr>
          <p:cNvPr id="5" name="Straight Connector 4"/>
          <p:cNvCxnSpPr/>
          <p:nvPr/>
        </p:nvCxnSpPr>
        <p:spPr>
          <a:xfrm>
            <a:off x="3543856" y="1257300"/>
            <a:ext cx="0" cy="5029200"/>
          </a:xfrm>
          <a:prstGeom prst="line">
            <a:avLst/>
          </a:prstGeom>
          <a:ln w="3175" cmpd="sng">
            <a:solidFill>
              <a:srgbClr val="185139"/>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images.jpg"/>
          <p:cNvPicPr>
            <a:picLocks noChangeAspect="1"/>
          </p:cNvPicPr>
          <p:nvPr/>
        </p:nvPicPr>
        <p:blipFill>
          <a:blip r:embed="rId2" cstate="print"/>
          <a:stretch>
            <a:fillRect/>
          </a:stretch>
        </p:blipFill>
        <p:spPr>
          <a:xfrm>
            <a:off x="1696487" y="4764078"/>
            <a:ext cx="1490662" cy="1295400"/>
          </a:xfrm>
          <a:prstGeom prst="rect">
            <a:avLst/>
          </a:prstGeom>
        </p:spPr>
      </p:pic>
      <p:pic>
        <p:nvPicPr>
          <p:cNvPr id="5122" name="Picture 2">
            <a:hlinkClick r:id="rId3"/>
          </p:cNvPr>
          <p:cNvPicPr>
            <a:picLocks noChangeAspect="1" noChangeArrowheads="1"/>
          </p:cNvPicPr>
          <p:nvPr/>
        </p:nvPicPr>
        <p:blipFill>
          <a:blip r:embed="rId4" cstate="print"/>
          <a:srcRect/>
          <a:stretch>
            <a:fillRect/>
          </a:stretch>
        </p:blipFill>
        <p:spPr bwMode="auto">
          <a:xfrm>
            <a:off x="1788137" y="5350368"/>
            <a:ext cx="1289699" cy="602811"/>
          </a:xfrm>
          <a:prstGeom prst="rect">
            <a:avLst/>
          </a:prstGeom>
          <a:noFill/>
          <a:ln w="9525">
            <a:noFill/>
            <a:miter lim="800000"/>
            <a:headEnd/>
            <a:tailEnd/>
          </a:ln>
        </p:spPr>
      </p:pic>
      <p:sp>
        <p:nvSpPr>
          <p:cNvPr id="14" name="TextBox 13"/>
          <p:cNvSpPr txBox="1"/>
          <p:nvPr/>
        </p:nvSpPr>
        <p:spPr>
          <a:xfrm>
            <a:off x="1696488" y="6045202"/>
            <a:ext cx="1779143" cy="461665"/>
          </a:xfrm>
          <a:prstGeom prst="rect">
            <a:avLst/>
          </a:prstGeom>
          <a:noFill/>
          <a:ln>
            <a:noFill/>
          </a:ln>
        </p:spPr>
        <p:txBody>
          <a:bodyPr wrap="square" rtlCol="0">
            <a:spAutoFit/>
          </a:bodyPr>
          <a:lstStyle/>
          <a:p>
            <a:r>
              <a:rPr lang="en-GB" sz="1200" dirty="0"/>
              <a:t>Sister Becky Tomlin, England</a:t>
            </a:r>
          </a:p>
        </p:txBody>
      </p:sp>
      <p:sp>
        <p:nvSpPr>
          <p:cNvPr id="15" name="TextBox 14"/>
          <p:cNvSpPr txBox="1"/>
          <p:nvPr/>
        </p:nvSpPr>
        <p:spPr>
          <a:xfrm>
            <a:off x="1696487" y="4374360"/>
            <a:ext cx="1942916" cy="461665"/>
          </a:xfrm>
          <a:prstGeom prst="rect">
            <a:avLst/>
          </a:prstGeom>
          <a:noFill/>
          <a:ln>
            <a:noFill/>
          </a:ln>
        </p:spPr>
        <p:txBody>
          <a:bodyPr wrap="square" rtlCol="0">
            <a:spAutoFit/>
          </a:bodyPr>
          <a:lstStyle/>
          <a:p>
            <a:r>
              <a:rPr lang="en-GB" sz="1200" dirty="0"/>
              <a:t>Dr Ruth Vander Stelt, Canada</a:t>
            </a:r>
          </a:p>
        </p:txBody>
      </p:sp>
      <p:pic>
        <p:nvPicPr>
          <p:cNvPr id="17" name="Picture 16" descr="images.jpg"/>
          <p:cNvPicPr>
            <a:picLocks noChangeAspect="1"/>
          </p:cNvPicPr>
          <p:nvPr/>
        </p:nvPicPr>
        <p:blipFill>
          <a:blip r:embed="rId2" cstate="print"/>
          <a:stretch>
            <a:fillRect/>
          </a:stretch>
        </p:blipFill>
        <p:spPr>
          <a:xfrm>
            <a:off x="1696487" y="2966239"/>
            <a:ext cx="1490662" cy="1295400"/>
          </a:xfrm>
          <a:prstGeom prst="rect">
            <a:avLst/>
          </a:prstGeom>
        </p:spPr>
      </p:pic>
      <p:sp>
        <p:nvSpPr>
          <p:cNvPr id="19" name="TextBox 18"/>
          <p:cNvSpPr txBox="1"/>
          <p:nvPr/>
        </p:nvSpPr>
        <p:spPr>
          <a:xfrm>
            <a:off x="1696488" y="2480985"/>
            <a:ext cx="2024797" cy="461665"/>
          </a:xfrm>
          <a:prstGeom prst="rect">
            <a:avLst/>
          </a:prstGeom>
          <a:noFill/>
          <a:ln>
            <a:noFill/>
          </a:ln>
        </p:spPr>
        <p:txBody>
          <a:bodyPr wrap="square" rtlCol="0">
            <a:spAutoFit/>
          </a:bodyPr>
          <a:lstStyle/>
          <a:p>
            <a:r>
              <a:rPr lang="en-GB" sz="1200" dirty="0"/>
              <a:t>Mark </a:t>
            </a:r>
            <a:r>
              <a:rPr lang="en-GB" sz="1200" dirty="0" err="1"/>
              <a:t>Brassington</a:t>
            </a:r>
            <a:r>
              <a:rPr lang="en-GB" sz="1200" dirty="0"/>
              <a:t>, COO, England </a:t>
            </a:r>
          </a:p>
        </p:txBody>
      </p:sp>
      <p:pic>
        <p:nvPicPr>
          <p:cNvPr id="20" name="Picture 19" descr="images.jpg"/>
          <p:cNvPicPr>
            <a:picLocks noChangeAspect="1"/>
          </p:cNvPicPr>
          <p:nvPr/>
        </p:nvPicPr>
        <p:blipFill>
          <a:blip r:embed="rId2" cstate="print"/>
          <a:stretch>
            <a:fillRect/>
          </a:stretch>
        </p:blipFill>
        <p:spPr>
          <a:xfrm>
            <a:off x="1696487" y="1168400"/>
            <a:ext cx="1490662" cy="1295400"/>
          </a:xfrm>
          <a:prstGeom prst="rect">
            <a:avLst/>
          </a:prstGeom>
        </p:spPr>
      </p:pic>
      <p:pic>
        <p:nvPicPr>
          <p:cNvPr id="5125" name="Picture 5"/>
          <p:cNvPicPr>
            <a:picLocks noChangeAspect="1" noChangeArrowheads="1"/>
          </p:cNvPicPr>
          <p:nvPr/>
        </p:nvPicPr>
        <p:blipFill>
          <a:blip r:embed="rId5" cstate="print"/>
          <a:srcRect/>
          <a:stretch>
            <a:fillRect/>
          </a:stretch>
        </p:blipFill>
        <p:spPr bwMode="auto">
          <a:xfrm rot="890132">
            <a:off x="3131191" y="782642"/>
            <a:ext cx="542925" cy="542925"/>
          </a:xfrm>
          <a:prstGeom prst="rect">
            <a:avLst/>
          </a:prstGeom>
          <a:noFill/>
          <a:ln w="9525">
            <a:noFill/>
            <a:miter lim="800000"/>
            <a:headEnd/>
            <a:tailEnd/>
          </a:ln>
        </p:spPr>
      </p:pic>
      <p:sp>
        <p:nvSpPr>
          <p:cNvPr id="9" name="TextBox 8"/>
          <p:cNvSpPr txBox="1"/>
          <p:nvPr/>
        </p:nvSpPr>
        <p:spPr>
          <a:xfrm>
            <a:off x="3625744" y="2941528"/>
            <a:ext cx="6864837" cy="830997"/>
          </a:xfrm>
          <a:prstGeom prst="rect">
            <a:avLst/>
          </a:prstGeom>
          <a:noFill/>
          <a:ln>
            <a:noFill/>
          </a:ln>
        </p:spPr>
        <p:txBody>
          <a:bodyPr wrap="square" rtlCol="0">
            <a:spAutoFit/>
          </a:bodyPr>
          <a:lstStyle/>
          <a:p>
            <a:r>
              <a:rPr lang="en-GB" sz="1200" i="1" dirty="0">
                <a:solidFill>
                  <a:schemeClr val="tx1">
                    <a:lumMod val="50000"/>
                  </a:schemeClr>
                </a:solidFill>
                <a:latin typeface="Lucida Sans" pitchFamily="34" charset="0"/>
              </a:rPr>
              <a:t>Since the introduction of Pride and Joy on PICU ward I have noticed a marked improvement in the patients Pathway. I am very impressed that in six weeks there has been such a marked improvement in the patient pathway and discharge planning. Clare Walsh, Inpatient Mental Health Ward Manager, England</a:t>
            </a:r>
          </a:p>
        </p:txBody>
      </p:sp>
      <p:pic>
        <p:nvPicPr>
          <p:cNvPr id="5128" name="Picture 8"/>
          <p:cNvPicPr>
            <a:picLocks noChangeAspect="1" noChangeArrowheads="1"/>
          </p:cNvPicPr>
          <p:nvPr/>
        </p:nvPicPr>
        <p:blipFill>
          <a:blip r:embed="rId6" cstate="print"/>
          <a:srcRect/>
          <a:stretch>
            <a:fillRect/>
          </a:stretch>
        </p:blipFill>
        <p:spPr bwMode="auto">
          <a:xfrm rot="10800000">
            <a:off x="1785387" y="3536950"/>
            <a:ext cx="1308101" cy="617825"/>
          </a:xfrm>
          <a:prstGeom prst="rect">
            <a:avLst/>
          </a:prstGeom>
          <a:noFill/>
          <a:ln w="9525">
            <a:noFill/>
            <a:miter lim="800000"/>
            <a:headEnd/>
            <a:tailEnd/>
          </a:ln>
        </p:spPr>
      </p:pic>
      <p:sp>
        <p:nvSpPr>
          <p:cNvPr id="16" name="Rectangle 15"/>
          <p:cNvSpPr/>
          <p:nvPr/>
        </p:nvSpPr>
        <p:spPr>
          <a:xfrm>
            <a:off x="3625745" y="5747366"/>
            <a:ext cx="6864823" cy="646331"/>
          </a:xfrm>
          <a:prstGeom prst="rect">
            <a:avLst/>
          </a:prstGeom>
        </p:spPr>
        <p:txBody>
          <a:bodyPr wrap="square">
            <a:spAutoFit/>
          </a:bodyPr>
          <a:lstStyle/>
          <a:p>
            <a:r>
              <a:rPr lang="en-GB" sz="1200" i="1" dirty="0">
                <a:solidFill>
                  <a:schemeClr val="tx1">
                    <a:lumMod val="50000"/>
                  </a:schemeClr>
                </a:solidFill>
                <a:latin typeface="Lucida Sans" pitchFamily="34" charset="0"/>
              </a:rPr>
              <a:t>The process has assisted us to change practice and improve relationships across the health economy. I would recommend any mental health organisation to consider implementing Pride and Joy. Jackie </a:t>
            </a:r>
            <a:r>
              <a:rPr lang="en-GB" sz="1200" i="1" dirty="0" err="1">
                <a:solidFill>
                  <a:schemeClr val="tx1">
                    <a:lumMod val="50000"/>
                  </a:schemeClr>
                </a:solidFill>
                <a:latin typeface="Lucida Sans" pitchFamily="34" charset="0"/>
              </a:rPr>
              <a:t>Liveras</a:t>
            </a:r>
            <a:r>
              <a:rPr lang="en-GB" sz="1200" i="1" dirty="0">
                <a:solidFill>
                  <a:schemeClr val="tx1">
                    <a:lumMod val="50000"/>
                  </a:schemeClr>
                </a:solidFill>
                <a:latin typeface="Lucida Sans" pitchFamily="34" charset="0"/>
              </a:rPr>
              <a:t>, Deputy COO, Mental Health, England</a:t>
            </a:r>
          </a:p>
        </p:txBody>
      </p:sp>
      <p:sp>
        <p:nvSpPr>
          <p:cNvPr id="18" name="Rectangle 17"/>
          <p:cNvSpPr/>
          <p:nvPr/>
        </p:nvSpPr>
        <p:spPr>
          <a:xfrm>
            <a:off x="3625745" y="3876807"/>
            <a:ext cx="7004713" cy="830997"/>
          </a:xfrm>
          <a:prstGeom prst="rect">
            <a:avLst/>
          </a:prstGeom>
        </p:spPr>
        <p:txBody>
          <a:bodyPr wrap="square">
            <a:spAutoFit/>
          </a:bodyPr>
          <a:lstStyle/>
          <a:p>
            <a:r>
              <a:rPr lang="en-GB" sz="1200" i="1" dirty="0">
                <a:solidFill>
                  <a:schemeClr val="tx1">
                    <a:lumMod val="50000"/>
                  </a:schemeClr>
                </a:solidFill>
                <a:latin typeface="Lucida Sans" pitchFamily="34" charset="0"/>
              </a:rPr>
              <a:t>NHS Improvement, Midlands and East region see great value in the Theory of Constraints and the impact it can have on improving hospital flow and is pleased to see the Pride and Joy approach being used by frontline teams and being tested in Boston. Ian Hall, Head of Performance Improvement, NHSI, Midlands and East, England</a:t>
            </a:r>
          </a:p>
        </p:txBody>
      </p:sp>
      <p:sp>
        <p:nvSpPr>
          <p:cNvPr id="21" name="Rectangle 20"/>
          <p:cNvSpPr/>
          <p:nvPr/>
        </p:nvSpPr>
        <p:spPr>
          <a:xfrm>
            <a:off x="3625744" y="4812086"/>
            <a:ext cx="6919428" cy="830997"/>
          </a:xfrm>
          <a:prstGeom prst="rect">
            <a:avLst/>
          </a:prstGeom>
        </p:spPr>
        <p:txBody>
          <a:bodyPr wrap="square">
            <a:spAutoFit/>
          </a:bodyPr>
          <a:lstStyle/>
          <a:p>
            <a:r>
              <a:rPr lang="en-GB" sz="1200" i="1" dirty="0">
                <a:solidFill>
                  <a:schemeClr val="tx1">
                    <a:lumMod val="50000"/>
                  </a:schemeClr>
                </a:solidFill>
                <a:latin typeface="Lucida Sans" pitchFamily="34" charset="0"/>
              </a:rPr>
              <a:t>The use of the software as both a tool for patient flow management and also service improvement has been a revelation, enabling a better site overview for all patients and enabling priorities needed to improve patient care. </a:t>
            </a:r>
            <a:r>
              <a:rPr lang="en-GB" sz="1200" i="1" dirty="0">
                <a:solidFill>
                  <a:schemeClr val="tx1">
                    <a:lumMod val="50000"/>
                  </a:schemeClr>
                </a:solidFill>
              </a:rPr>
              <a:t>Wesley Pepperdine,</a:t>
            </a:r>
            <a:r>
              <a:rPr lang="en-GB" sz="1200" i="1" dirty="0">
                <a:solidFill>
                  <a:schemeClr val="tx1">
                    <a:lumMod val="50000"/>
                  </a:schemeClr>
                </a:solidFill>
                <a:latin typeface="Lucida Sans" pitchFamily="34" charset="0"/>
              </a:rPr>
              <a:t> Acute Trust Project Manager, England</a:t>
            </a:r>
          </a:p>
        </p:txBody>
      </p:sp>
      <p:pic>
        <p:nvPicPr>
          <p:cNvPr id="24" name="Picture 2"/>
          <p:cNvPicPr>
            <a:picLocks noChangeAspect="1" noChangeArrowheads="1"/>
          </p:cNvPicPr>
          <p:nvPr/>
        </p:nvPicPr>
        <p:blipFill>
          <a:blip r:embed="rId7" cstate="print"/>
          <a:srcRect/>
          <a:stretch>
            <a:fillRect/>
          </a:stretch>
        </p:blipFill>
        <p:spPr bwMode="auto">
          <a:xfrm>
            <a:off x="1776966" y="1785017"/>
            <a:ext cx="1302874" cy="576047"/>
          </a:xfrm>
          <a:prstGeom prst="rect">
            <a:avLst/>
          </a:prstGeom>
          <a:noFill/>
          <a:ln w="9525">
            <a:noFill/>
            <a:miter lim="800000"/>
            <a:headEnd/>
            <a:tailEnd/>
          </a:ln>
        </p:spPr>
      </p:pic>
      <p:sp>
        <p:nvSpPr>
          <p:cNvPr id="27" name="Rectangle 26"/>
          <p:cNvSpPr/>
          <p:nvPr/>
        </p:nvSpPr>
        <p:spPr>
          <a:xfrm>
            <a:off x="3625744" y="1267585"/>
            <a:ext cx="6878484" cy="1569660"/>
          </a:xfrm>
          <a:prstGeom prst="rect">
            <a:avLst/>
          </a:prstGeom>
          <a:solidFill>
            <a:schemeClr val="bg1"/>
          </a:solidFill>
        </p:spPr>
        <p:txBody>
          <a:bodyPr wrap="square">
            <a:spAutoFit/>
          </a:bodyPr>
          <a:lstStyle/>
          <a:p>
            <a:r>
              <a:rPr lang="en-GB" sz="1200" i="1" dirty="0">
                <a:solidFill>
                  <a:schemeClr val="tx1">
                    <a:lumMod val="50000"/>
                  </a:schemeClr>
                </a:solidFill>
                <a:latin typeface="Lucida Sans" pitchFamily="34" charset="0"/>
              </a:rPr>
              <a:t>“Since the Pride and Joy approach started it has made us work more efficiently and in partnership. It definitively has had an impact in the care of the patient. We have reduced our length of stay and this not only has an economical impact but it also reduces the risks for hospital acquired infections, delirium and in-patient falls. It has also had an impact in the work of junior doctors so they can set up priorities for their daily jobs. Pride and Joy is now totally integrated in our daily routine. In my opinion, the keys of the success are increased awareness and team work. </a:t>
            </a:r>
            <a:r>
              <a:rPr lang="en-GB" sz="1200" i="1" dirty="0" err="1">
                <a:solidFill>
                  <a:schemeClr val="tx1">
                    <a:lumMod val="50000"/>
                  </a:schemeClr>
                </a:solidFill>
                <a:latin typeface="Lucida Sans" pitchFamily="34" charset="0"/>
              </a:rPr>
              <a:t>Gudrid</a:t>
            </a:r>
            <a:r>
              <a:rPr lang="en-GB" sz="1200" i="1" dirty="0">
                <a:solidFill>
                  <a:schemeClr val="tx1">
                    <a:lumMod val="50000"/>
                  </a:schemeClr>
                </a:solidFill>
                <a:latin typeface="Lucida Sans" pitchFamily="34" charset="0"/>
              </a:rPr>
              <a:t> A. </a:t>
            </a:r>
            <a:r>
              <a:rPr lang="en-GB" sz="1200" i="1" dirty="0" err="1">
                <a:solidFill>
                  <a:schemeClr val="tx1">
                    <a:lumMod val="50000"/>
                  </a:schemeClr>
                </a:solidFill>
                <a:latin typeface="Lucida Sans" pitchFamily="34" charset="0"/>
              </a:rPr>
              <a:t>Castejon</a:t>
            </a:r>
            <a:r>
              <a:rPr lang="en-GB" sz="1200" i="1" dirty="0">
                <a:solidFill>
                  <a:schemeClr val="tx1">
                    <a:lumMod val="50000"/>
                  </a:schemeClr>
                </a:solidFill>
                <a:latin typeface="Lucida Sans" pitchFamily="34" charset="0"/>
              </a:rPr>
              <a:t> Morales, Consultant Geriatrician-Care of the Elderly.</a:t>
            </a:r>
          </a:p>
        </p:txBody>
      </p:sp>
    </p:spTree>
    <p:extLst>
      <p:ext uri="{BB962C8B-B14F-4D97-AF65-F5344CB8AC3E}">
        <p14:creationId xmlns:p14="http://schemas.microsoft.com/office/powerpoint/2010/main" val="1651035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880247" y="2451345"/>
            <a:ext cx="5609802" cy="1384995"/>
          </a:xfrm>
        </p:spPr>
        <p:txBody>
          <a:bodyPr/>
          <a:lstStyle/>
          <a:p>
            <a:r>
              <a:rPr lang="en-US" dirty="0"/>
              <a:t>Understanding the financial implications of increasing patient throughput</a:t>
            </a:r>
            <a:endParaRPr lang="en-GB" dirty="0"/>
          </a:p>
        </p:txBody>
      </p:sp>
      <p:pic>
        <p:nvPicPr>
          <p:cNvPr id="5" name="Picture 4">
            <a:extLst>
              <a:ext uri="{FF2B5EF4-FFF2-40B4-BE49-F238E27FC236}">
                <a16:creationId xmlns:a16="http://schemas.microsoft.com/office/drawing/2014/main" id="{BC9AB421-B789-D04F-8149-725E5F694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5570" y="260539"/>
            <a:ext cx="1942342" cy="549305"/>
          </a:xfrm>
          <a:prstGeom prst="rect">
            <a:avLst/>
          </a:prstGeom>
        </p:spPr>
      </p:pic>
    </p:spTree>
    <p:extLst>
      <p:ext uri="{BB962C8B-B14F-4D97-AF65-F5344CB8AC3E}">
        <p14:creationId xmlns:p14="http://schemas.microsoft.com/office/powerpoint/2010/main" val="67451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79676" y="924830"/>
            <a:ext cx="11057148" cy="408609"/>
          </a:xfrm>
        </p:spPr>
        <p:txBody>
          <a:bodyPr/>
          <a:lstStyle/>
          <a:p>
            <a:pPr algn="l"/>
            <a:r>
              <a:rPr lang="en-GB" dirty="0"/>
              <a:t>The differences between cost-world and throughput-world thinking are far reaching</a:t>
            </a:r>
          </a:p>
        </p:txBody>
      </p:sp>
      <p:graphicFrame>
        <p:nvGraphicFramePr>
          <p:cNvPr id="4" name="Table 3"/>
          <p:cNvGraphicFramePr>
            <a:graphicFrameLocks noGrp="1"/>
          </p:cNvGraphicFramePr>
          <p:nvPr>
            <p:extLst>
              <p:ext uri="{D42A27DB-BD31-4B8C-83A1-F6EECF244321}">
                <p14:modId xmlns:p14="http://schemas.microsoft.com/office/powerpoint/2010/main" val="2619360736"/>
              </p:ext>
            </p:extLst>
          </p:nvPr>
        </p:nvGraphicFramePr>
        <p:xfrm>
          <a:off x="1816100" y="1478512"/>
          <a:ext cx="8280400" cy="48691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10541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0541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tblGrid>
              <a:tr h="370840">
                <a:tc>
                  <a:txBody>
                    <a:bodyPr/>
                    <a:lstStyle/>
                    <a:p>
                      <a:pPr algn="ctr"/>
                      <a:r>
                        <a:rPr lang="en-GB" sz="1050" dirty="0"/>
                        <a:t>Scenario</a:t>
                      </a:r>
                    </a:p>
                  </a:txBody>
                  <a:tcPr anchor="ctr"/>
                </a:tc>
                <a:tc>
                  <a:txBody>
                    <a:bodyPr/>
                    <a:lstStyle/>
                    <a:p>
                      <a:pPr algn="ctr"/>
                      <a:r>
                        <a:rPr lang="en-GB" sz="1050" dirty="0"/>
                        <a:t>Revenue </a:t>
                      </a:r>
                      <a:br>
                        <a:rPr lang="en-GB" sz="1050" dirty="0"/>
                      </a:br>
                      <a:r>
                        <a:rPr lang="en-GB" sz="1050" dirty="0"/>
                        <a:t>(£m per year)</a:t>
                      </a:r>
                    </a:p>
                  </a:txBody>
                  <a:tcPr anchor="ctr"/>
                </a:tc>
                <a:tc>
                  <a:txBody>
                    <a:bodyPr/>
                    <a:lstStyle/>
                    <a:p>
                      <a:pPr algn="ctr"/>
                      <a:r>
                        <a:rPr lang="en-GB" sz="1050" dirty="0"/>
                        <a:t>Total variable costs</a:t>
                      </a:r>
                      <a:br>
                        <a:rPr lang="en-GB" sz="1050" dirty="0"/>
                      </a:br>
                      <a:r>
                        <a:rPr lang="en-GB" sz="1050" dirty="0"/>
                        <a:t>(£m</a:t>
                      </a:r>
                      <a:r>
                        <a:rPr lang="en-GB" sz="1050" baseline="0" dirty="0"/>
                        <a:t> per year)</a:t>
                      </a:r>
                      <a:endParaRPr lang="en-GB" sz="1050" dirty="0"/>
                    </a:p>
                  </a:txBody>
                  <a:tcPr anchor="ctr"/>
                </a:tc>
                <a:tc>
                  <a:txBody>
                    <a:bodyPr/>
                    <a:lstStyle/>
                    <a:p>
                      <a:pPr algn="ctr"/>
                      <a:r>
                        <a:rPr lang="en-GB" sz="1050" dirty="0"/>
                        <a:t>Throughput </a:t>
                      </a:r>
                      <a:br>
                        <a:rPr lang="en-GB" sz="1050" dirty="0"/>
                      </a:br>
                      <a:r>
                        <a:rPr lang="en-GB" sz="1050" dirty="0"/>
                        <a:t>(£m per year)</a:t>
                      </a:r>
                    </a:p>
                  </a:txBody>
                  <a:tcPr anchor="ctr"/>
                </a:tc>
                <a:tc>
                  <a:txBody>
                    <a:bodyPr/>
                    <a:lstStyle/>
                    <a:p>
                      <a:pPr algn="ctr"/>
                      <a:r>
                        <a:rPr lang="en-GB" sz="1050" dirty="0"/>
                        <a:t>Operating expenses</a:t>
                      </a:r>
                      <a:br>
                        <a:rPr lang="en-GB" sz="1050" dirty="0"/>
                      </a:br>
                      <a:r>
                        <a:rPr lang="en-GB" sz="1050" dirty="0"/>
                        <a:t>(£m per year)</a:t>
                      </a:r>
                    </a:p>
                  </a:txBody>
                  <a:tcPr anchor="ctr"/>
                </a:tc>
                <a:tc>
                  <a:txBody>
                    <a:bodyPr/>
                    <a:lstStyle/>
                    <a:p>
                      <a:pPr algn="ctr"/>
                      <a:r>
                        <a:rPr lang="en-GB" sz="1050" dirty="0"/>
                        <a:t>Profit</a:t>
                      </a:r>
                      <a:br>
                        <a:rPr lang="en-GB" sz="1050" dirty="0"/>
                      </a:br>
                      <a:r>
                        <a:rPr lang="en-GB" sz="1050" dirty="0"/>
                        <a:t>(£m per year)</a:t>
                      </a:r>
                    </a:p>
                  </a:txBody>
                  <a:tcPr anchor="ctr"/>
                </a:tc>
                <a:extLst>
                  <a:ext uri="{0D108BD9-81ED-4DB2-BD59-A6C34878D82A}">
                    <a16:rowId xmlns:a16="http://schemas.microsoft.com/office/drawing/2014/main" val="10000"/>
                  </a:ext>
                </a:extLst>
              </a:tr>
              <a:tr h="251460">
                <a:tc>
                  <a:txBody>
                    <a:bodyPr/>
                    <a:lstStyle/>
                    <a:p>
                      <a:r>
                        <a:rPr lang="en-GB" sz="1400" dirty="0">
                          <a:solidFill>
                            <a:schemeClr val="tx1">
                              <a:lumMod val="50000"/>
                            </a:schemeClr>
                          </a:solidFill>
                        </a:rPr>
                        <a:t>Current situation</a:t>
                      </a:r>
                    </a:p>
                  </a:txBody>
                  <a:tcPr anchor="ctr"/>
                </a:tc>
                <a:tc>
                  <a:txBody>
                    <a:bodyPr/>
                    <a:lstStyle/>
                    <a:p>
                      <a:pPr algn="ctr"/>
                      <a:r>
                        <a:rPr lang="en-GB" sz="1400" dirty="0">
                          <a:solidFill>
                            <a:schemeClr val="tx1">
                              <a:lumMod val="50000"/>
                            </a:schemeClr>
                          </a:solidFill>
                        </a:rPr>
                        <a:t>400</a:t>
                      </a:r>
                    </a:p>
                  </a:txBody>
                  <a:tcPr anchor="ctr"/>
                </a:tc>
                <a:tc>
                  <a:txBody>
                    <a:bodyPr/>
                    <a:lstStyle/>
                    <a:p>
                      <a:pPr algn="ctr"/>
                      <a:r>
                        <a:rPr lang="en-GB" sz="1400" dirty="0">
                          <a:solidFill>
                            <a:schemeClr val="tx1">
                              <a:lumMod val="50000"/>
                            </a:schemeClr>
                          </a:solidFill>
                        </a:rPr>
                        <a:t>80</a:t>
                      </a:r>
                    </a:p>
                  </a:txBody>
                  <a:tcPr anchor="ctr"/>
                </a:tc>
                <a:tc>
                  <a:txBody>
                    <a:bodyPr/>
                    <a:lstStyle/>
                    <a:p>
                      <a:pPr algn="ctr"/>
                      <a:r>
                        <a:rPr lang="en-GB" sz="1400" dirty="0">
                          <a:solidFill>
                            <a:schemeClr val="tx1">
                              <a:lumMod val="50000"/>
                            </a:schemeClr>
                          </a:solidFill>
                        </a:rPr>
                        <a:t>320</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-15</a:t>
                      </a:r>
                    </a:p>
                  </a:txBody>
                  <a:tcPr anchor="ctr"/>
                </a:tc>
                <a:extLst>
                  <a:ext uri="{0D108BD9-81ED-4DB2-BD59-A6C34878D82A}">
                    <a16:rowId xmlns:a16="http://schemas.microsoft.com/office/drawing/2014/main" val="10001"/>
                  </a:ext>
                </a:extLst>
              </a:tr>
              <a:tr h="370840">
                <a:tc>
                  <a:txBody>
                    <a:bodyPr/>
                    <a:lstStyle/>
                    <a:p>
                      <a:r>
                        <a:rPr lang="en-GB" sz="1400" dirty="0">
                          <a:solidFill>
                            <a:schemeClr val="tx1">
                              <a:lumMod val="50000"/>
                            </a:schemeClr>
                          </a:solidFill>
                        </a:rPr>
                        <a:t>10% freed-up capacity: 5% used for protective capacity and 5% for extra throughput</a:t>
                      </a:r>
                    </a:p>
                  </a:txBody>
                  <a:tcPr anchor="ctr"/>
                </a:tc>
                <a:tc>
                  <a:txBody>
                    <a:bodyPr/>
                    <a:lstStyle/>
                    <a:p>
                      <a:pPr algn="ctr"/>
                      <a:r>
                        <a:rPr lang="en-GB" sz="1400" dirty="0">
                          <a:solidFill>
                            <a:schemeClr val="tx1">
                              <a:lumMod val="50000"/>
                            </a:schemeClr>
                          </a:solidFill>
                        </a:rPr>
                        <a:t>420</a:t>
                      </a:r>
                    </a:p>
                  </a:txBody>
                  <a:tcPr anchor="ctr"/>
                </a:tc>
                <a:tc>
                  <a:txBody>
                    <a:bodyPr/>
                    <a:lstStyle/>
                    <a:p>
                      <a:pPr algn="ctr"/>
                      <a:r>
                        <a:rPr lang="en-GB" sz="1400" dirty="0">
                          <a:solidFill>
                            <a:schemeClr val="tx1">
                              <a:lumMod val="50000"/>
                            </a:schemeClr>
                          </a:solidFill>
                        </a:rPr>
                        <a:t>84</a:t>
                      </a:r>
                    </a:p>
                  </a:txBody>
                  <a:tcPr anchor="ctr"/>
                </a:tc>
                <a:tc>
                  <a:txBody>
                    <a:bodyPr/>
                    <a:lstStyle/>
                    <a:p>
                      <a:pPr algn="ctr"/>
                      <a:r>
                        <a:rPr lang="en-GB" sz="1400" dirty="0">
                          <a:solidFill>
                            <a:schemeClr val="tx1">
                              <a:lumMod val="50000"/>
                            </a:schemeClr>
                          </a:solidFill>
                        </a:rPr>
                        <a:t>336</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a:t>
                      </a:r>
                    </a:p>
                  </a:txBody>
                  <a:tcPr anchor="ct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20% freed-up capacity: 5% used for protective capacity and 15% for extra throughput</a:t>
                      </a:r>
                    </a:p>
                  </a:txBody>
                  <a:tcPr anchor="ctr"/>
                </a:tc>
                <a:tc>
                  <a:txBody>
                    <a:bodyPr/>
                    <a:lstStyle/>
                    <a:p>
                      <a:pPr algn="ctr"/>
                      <a:r>
                        <a:rPr lang="en-GB" sz="1400" dirty="0">
                          <a:solidFill>
                            <a:schemeClr val="tx1">
                              <a:lumMod val="50000"/>
                            </a:schemeClr>
                          </a:solidFill>
                        </a:rPr>
                        <a:t>460</a:t>
                      </a:r>
                    </a:p>
                  </a:txBody>
                  <a:tcPr anchor="ctr"/>
                </a:tc>
                <a:tc>
                  <a:txBody>
                    <a:bodyPr/>
                    <a:lstStyle/>
                    <a:p>
                      <a:pPr algn="ctr"/>
                      <a:r>
                        <a:rPr lang="en-GB" sz="1400" dirty="0">
                          <a:solidFill>
                            <a:schemeClr val="tx1">
                              <a:lumMod val="50000"/>
                            </a:schemeClr>
                          </a:solidFill>
                        </a:rPr>
                        <a:t>92</a:t>
                      </a:r>
                    </a:p>
                  </a:txBody>
                  <a:tcPr anchor="ctr"/>
                </a:tc>
                <a:tc>
                  <a:txBody>
                    <a:bodyPr/>
                    <a:lstStyle/>
                    <a:p>
                      <a:pPr algn="ctr"/>
                      <a:r>
                        <a:rPr lang="en-GB" sz="1400" dirty="0">
                          <a:solidFill>
                            <a:schemeClr val="tx1">
                              <a:lumMod val="50000"/>
                            </a:schemeClr>
                          </a:solidFill>
                        </a:rPr>
                        <a:t>368</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33</a:t>
                      </a:r>
                    </a:p>
                  </a:txBody>
                  <a:tcPr anchor="ct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10% freed-up capacity: 5% used for protective capacity and 5% for extra throughput with double the throughput per bed day on extra throughput </a:t>
                      </a:r>
                    </a:p>
                  </a:txBody>
                  <a:tcPr anchor="ctr"/>
                </a:tc>
                <a:tc>
                  <a:txBody>
                    <a:bodyPr/>
                    <a:lstStyle/>
                    <a:p>
                      <a:pPr algn="ctr"/>
                      <a:r>
                        <a:rPr lang="en-GB" sz="1400" dirty="0">
                          <a:solidFill>
                            <a:schemeClr val="tx1">
                              <a:lumMod val="50000"/>
                            </a:schemeClr>
                          </a:solidFill>
                        </a:rPr>
                        <a:t>440</a:t>
                      </a:r>
                    </a:p>
                  </a:txBody>
                  <a:tcPr anchor="ctr"/>
                </a:tc>
                <a:tc>
                  <a:txBody>
                    <a:bodyPr/>
                    <a:lstStyle/>
                    <a:p>
                      <a:pPr algn="ctr"/>
                      <a:r>
                        <a:rPr lang="en-GB" sz="1400" dirty="0">
                          <a:solidFill>
                            <a:schemeClr val="tx1">
                              <a:lumMod val="50000"/>
                            </a:schemeClr>
                          </a:solidFill>
                        </a:rPr>
                        <a:t>88</a:t>
                      </a:r>
                    </a:p>
                  </a:txBody>
                  <a:tcPr anchor="ctr"/>
                </a:tc>
                <a:tc>
                  <a:txBody>
                    <a:bodyPr/>
                    <a:lstStyle/>
                    <a:p>
                      <a:pPr algn="ctr"/>
                      <a:r>
                        <a:rPr lang="en-GB" sz="1400" dirty="0">
                          <a:solidFill>
                            <a:schemeClr val="tx1">
                              <a:lumMod val="50000"/>
                            </a:schemeClr>
                          </a:solidFill>
                        </a:rPr>
                        <a:t>352</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17</a:t>
                      </a:r>
                    </a:p>
                  </a:txBody>
                  <a:tcPr anchor="ct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20% freed-up capacity: 5% used for protective capacity and 15% for extra throughput with double the throughput per bed day on extra throughput </a:t>
                      </a:r>
                    </a:p>
                    <a:p>
                      <a:endParaRPr lang="en-GB" sz="1400" dirty="0">
                        <a:solidFill>
                          <a:schemeClr val="tx1">
                            <a:lumMod val="50000"/>
                          </a:schemeClr>
                        </a:solidFill>
                      </a:endParaRPr>
                    </a:p>
                  </a:txBody>
                  <a:tcPr anchor="ctr"/>
                </a:tc>
                <a:tc>
                  <a:txBody>
                    <a:bodyPr/>
                    <a:lstStyle/>
                    <a:p>
                      <a:pPr algn="ctr"/>
                      <a:r>
                        <a:rPr lang="en-GB" sz="1400" dirty="0">
                          <a:solidFill>
                            <a:schemeClr val="tx1">
                              <a:lumMod val="50000"/>
                            </a:schemeClr>
                          </a:solidFill>
                        </a:rPr>
                        <a:t>520</a:t>
                      </a:r>
                    </a:p>
                  </a:txBody>
                  <a:tcPr anchor="ctr"/>
                </a:tc>
                <a:tc>
                  <a:txBody>
                    <a:bodyPr/>
                    <a:lstStyle/>
                    <a:p>
                      <a:pPr algn="ctr"/>
                      <a:r>
                        <a:rPr lang="en-GB" sz="1400" dirty="0">
                          <a:solidFill>
                            <a:schemeClr val="tx1">
                              <a:lumMod val="50000"/>
                            </a:schemeClr>
                          </a:solidFill>
                        </a:rPr>
                        <a:t>104</a:t>
                      </a:r>
                    </a:p>
                  </a:txBody>
                  <a:tcPr anchor="ctr"/>
                </a:tc>
                <a:tc>
                  <a:txBody>
                    <a:bodyPr/>
                    <a:lstStyle/>
                    <a:p>
                      <a:pPr algn="ctr"/>
                      <a:r>
                        <a:rPr lang="en-GB" sz="1400" dirty="0">
                          <a:solidFill>
                            <a:schemeClr val="tx1">
                              <a:lumMod val="50000"/>
                            </a:schemeClr>
                          </a:solidFill>
                        </a:rPr>
                        <a:t>416</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81</a:t>
                      </a:r>
                    </a:p>
                  </a:txBody>
                  <a:tcPr anchor="ctr"/>
                </a:tc>
                <a:extLst>
                  <a:ext uri="{0D108BD9-81ED-4DB2-BD59-A6C34878D82A}">
                    <a16:rowId xmlns:a16="http://schemas.microsoft.com/office/drawing/2014/main" val="10005"/>
                  </a:ext>
                </a:extLst>
              </a:tr>
            </a:tbl>
          </a:graphicData>
        </a:graphic>
      </p:graphicFrame>
      <p:sp>
        <p:nvSpPr>
          <p:cNvPr id="7" name="TextBox 6"/>
          <p:cNvSpPr txBox="1"/>
          <p:nvPr/>
        </p:nvSpPr>
        <p:spPr>
          <a:xfrm>
            <a:off x="1816100" y="4929933"/>
            <a:ext cx="8280400" cy="1440000"/>
          </a:xfrm>
          <a:prstGeom prst="rect">
            <a:avLst/>
          </a:prstGeom>
          <a:solidFill>
            <a:schemeClr val="bg1"/>
          </a:solidFill>
          <a:ln>
            <a:noFill/>
          </a:ln>
        </p:spPr>
        <p:txBody>
          <a:bodyPr wrap="square" rtlCol="0">
            <a:spAutoFit/>
          </a:bodyPr>
          <a:lstStyle/>
          <a:p>
            <a:pPr algn="ctr"/>
            <a:endParaRPr lang="en-US"/>
          </a:p>
        </p:txBody>
      </p:sp>
      <p:sp>
        <p:nvSpPr>
          <p:cNvPr id="8" name="TextBox 7"/>
          <p:cNvSpPr txBox="1"/>
          <p:nvPr/>
        </p:nvSpPr>
        <p:spPr>
          <a:xfrm>
            <a:off x="1816100" y="3761115"/>
            <a:ext cx="8280400" cy="1188000"/>
          </a:xfrm>
          <a:prstGeom prst="rect">
            <a:avLst/>
          </a:prstGeom>
          <a:solidFill>
            <a:schemeClr val="bg1"/>
          </a:solidFill>
          <a:ln>
            <a:noFill/>
          </a:ln>
        </p:spPr>
        <p:txBody>
          <a:bodyPr wrap="square" rtlCol="0">
            <a:spAutoFit/>
          </a:bodyPr>
          <a:lstStyle/>
          <a:p>
            <a:pPr algn="ctr"/>
            <a:endParaRPr lang="en-US" dirty="0"/>
          </a:p>
        </p:txBody>
      </p:sp>
      <p:sp>
        <p:nvSpPr>
          <p:cNvPr id="9" name="TextBox 8"/>
          <p:cNvSpPr txBox="1"/>
          <p:nvPr/>
        </p:nvSpPr>
        <p:spPr>
          <a:xfrm>
            <a:off x="1816100" y="3046180"/>
            <a:ext cx="8280400" cy="720000"/>
          </a:xfrm>
          <a:prstGeom prst="rect">
            <a:avLst/>
          </a:prstGeom>
          <a:solidFill>
            <a:schemeClr val="bg1"/>
          </a:solidFill>
          <a:ln>
            <a:noFill/>
          </a:ln>
        </p:spPr>
        <p:txBody>
          <a:bodyPr wrap="square" rtlCol="0">
            <a:spAutoFit/>
          </a:bodyPr>
          <a:lstStyle/>
          <a:p>
            <a:pPr algn="ctr"/>
            <a:endParaRPr lang="en-US" dirty="0"/>
          </a:p>
        </p:txBody>
      </p:sp>
      <p:sp>
        <p:nvSpPr>
          <p:cNvPr id="10" name="TextBox 9"/>
          <p:cNvSpPr txBox="1"/>
          <p:nvPr/>
        </p:nvSpPr>
        <p:spPr>
          <a:xfrm>
            <a:off x="1816100" y="2362058"/>
            <a:ext cx="8280400" cy="684000"/>
          </a:xfrm>
          <a:prstGeom prst="rect">
            <a:avLst/>
          </a:prstGeom>
          <a:solidFill>
            <a:schemeClr val="bg1"/>
          </a:solidFill>
          <a:ln>
            <a:noFill/>
          </a:ln>
        </p:spPr>
        <p:txBody>
          <a:bodyPr wrap="square" rtlCol="0">
            <a:spAutoFit/>
          </a:bodyP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85725" y="933423"/>
            <a:ext cx="10446131" cy="408609"/>
          </a:xfrm>
        </p:spPr>
        <p:txBody>
          <a:bodyPr/>
          <a:lstStyle/>
          <a:p>
            <a:pPr algn="l"/>
            <a:r>
              <a:rPr lang="en-GB" dirty="0"/>
              <a:t>The differences between cost-world and throughput-world thinking are far reaching</a:t>
            </a:r>
          </a:p>
        </p:txBody>
      </p:sp>
      <p:graphicFrame>
        <p:nvGraphicFramePr>
          <p:cNvPr id="4" name="Table 3"/>
          <p:cNvGraphicFramePr>
            <a:graphicFrameLocks noGrp="1"/>
          </p:cNvGraphicFramePr>
          <p:nvPr>
            <p:extLst>
              <p:ext uri="{D42A27DB-BD31-4B8C-83A1-F6EECF244321}">
                <p14:modId xmlns:p14="http://schemas.microsoft.com/office/powerpoint/2010/main" val="3859841470"/>
              </p:ext>
            </p:extLst>
          </p:nvPr>
        </p:nvGraphicFramePr>
        <p:xfrm>
          <a:off x="1816100" y="1546748"/>
          <a:ext cx="8280400" cy="48691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10541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0541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tblGrid>
              <a:tr h="370840">
                <a:tc>
                  <a:txBody>
                    <a:bodyPr/>
                    <a:lstStyle/>
                    <a:p>
                      <a:pPr algn="ctr"/>
                      <a:r>
                        <a:rPr lang="en-GB" sz="1050" dirty="0"/>
                        <a:t>Scenario</a:t>
                      </a:r>
                    </a:p>
                  </a:txBody>
                  <a:tcPr anchor="ctr"/>
                </a:tc>
                <a:tc>
                  <a:txBody>
                    <a:bodyPr/>
                    <a:lstStyle/>
                    <a:p>
                      <a:pPr algn="ctr"/>
                      <a:r>
                        <a:rPr lang="en-GB" sz="1050" dirty="0"/>
                        <a:t>Revenue </a:t>
                      </a:r>
                      <a:br>
                        <a:rPr lang="en-GB" sz="1050" dirty="0"/>
                      </a:br>
                      <a:r>
                        <a:rPr lang="en-GB" sz="1050" dirty="0"/>
                        <a:t>(£m per year)</a:t>
                      </a:r>
                    </a:p>
                  </a:txBody>
                  <a:tcPr anchor="ctr"/>
                </a:tc>
                <a:tc>
                  <a:txBody>
                    <a:bodyPr/>
                    <a:lstStyle/>
                    <a:p>
                      <a:pPr algn="ctr"/>
                      <a:r>
                        <a:rPr lang="en-GB" sz="1050" dirty="0"/>
                        <a:t>Total variable costs</a:t>
                      </a:r>
                      <a:br>
                        <a:rPr lang="en-GB" sz="1050" dirty="0"/>
                      </a:br>
                      <a:r>
                        <a:rPr lang="en-GB" sz="1050" dirty="0"/>
                        <a:t>(£m</a:t>
                      </a:r>
                      <a:r>
                        <a:rPr lang="en-GB" sz="1050" baseline="0" dirty="0"/>
                        <a:t> per year)</a:t>
                      </a:r>
                      <a:endParaRPr lang="en-GB" sz="1050" dirty="0"/>
                    </a:p>
                  </a:txBody>
                  <a:tcPr anchor="ctr"/>
                </a:tc>
                <a:tc>
                  <a:txBody>
                    <a:bodyPr/>
                    <a:lstStyle/>
                    <a:p>
                      <a:pPr algn="ctr"/>
                      <a:r>
                        <a:rPr lang="en-GB" sz="1050" dirty="0"/>
                        <a:t>Throughput </a:t>
                      </a:r>
                      <a:br>
                        <a:rPr lang="en-GB" sz="1050" dirty="0"/>
                      </a:br>
                      <a:r>
                        <a:rPr lang="en-GB" sz="1050" dirty="0"/>
                        <a:t>(£m per year)</a:t>
                      </a:r>
                    </a:p>
                  </a:txBody>
                  <a:tcPr anchor="ctr"/>
                </a:tc>
                <a:tc>
                  <a:txBody>
                    <a:bodyPr/>
                    <a:lstStyle/>
                    <a:p>
                      <a:pPr algn="ctr"/>
                      <a:r>
                        <a:rPr lang="en-GB" sz="1050" dirty="0"/>
                        <a:t>Operating expenses</a:t>
                      </a:r>
                      <a:br>
                        <a:rPr lang="en-GB" sz="1050" dirty="0"/>
                      </a:br>
                      <a:r>
                        <a:rPr lang="en-GB" sz="1050" dirty="0"/>
                        <a:t>(£m per year)</a:t>
                      </a:r>
                    </a:p>
                  </a:txBody>
                  <a:tcPr anchor="ctr"/>
                </a:tc>
                <a:tc>
                  <a:txBody>
                    <a:bodyPr/>
                    <a:lstStyle/>
                    <a:p>
                      <a:pPr algn="ctr"/>
                      <a:r>
                        <a:rPr lang="en-GB" sz="1050" dirty="0"/>
                        <a:t>Profit</a:t>
                      </a:r>
                      <a:br>
                        <a:rPr lang="en-GB" sz="1050" dirty="0"/>
                      </a:br>
                      <a:r>
                        <a:rPr lang="en-GB" sz="1050" dirty="0"/>
                        <a:t>(£m per year)</a:t>
                      </a:r>
                    </a:p>
                  </a:txBody>
                  <a:tcPr anchor="ctr"/>
                </a:tc>
                <a:extLst>
                  <a:ext uri="{0D108BD9-81ED-4DB2-BD59-A6C34878D82A}">
                    <a16:rowId xmlns:a16="http://schemas.microsoft.com/office/drawing/2014/main" val="10000"/>
                  </a:ext>
                </a:extLst>
              </a:tr>
              <a:tr h="251460">
                <a:tc>
                  <a:txBody>
                    <a:bodyPr/>
                    <a:lstStyle/>
                    <a:p>
                      <a:r>
                        <a:rPr lang="en-GB" sz="1400" dirty="0">
                          <a:solidFill>
                            <a:schemeClr val="tx1">
                              <a:lumMod val="50000"/>
                            </a:schemeClr>
                          </a:solidFill>
                        </a:rPr>
                        <a:t>Current situation</a:t>
                      </a:r>
                    </a:p>
                  </a:txBody>
                  <a:tcPr anchor="ctr"/>
                </a:tc>
                <a:tc>
                  <a:txBody>
                    <a:bodyPr/>
                    <a:lstStyle/>
                    <a:p>
                      <a:pPr algn="ctr"/>
                      <a:r>
                        <a:rPr lang="en-GB" sz="1400" dirty="0">
                          <a:solidFill>
                            <a:schemeClr val="tx1">
                              <a:lumMod val="50000"/>
                            </a:schemeClr>
                          </a:solidFill>
                        </a:rPr>
                        <a:t>400</a:t>
                      </a:r>
                    </a:p>
                  </a:txBody>
                  <a:tcPr anchor="ctr"/>
                </a:tc>
                <a:tc>
                  <a:txBody>
                    <a:bodyPr/>
                    <a:lstStyle/>
                    <a:p>
                      <a:pPr algn="ctr"/>
                      <a:r>
                        <a:rPr lang="en-GB" sz="1400" dirty="0">
                          <a:solidFill>
                            <a:schemeClr val="tx1">
                              <a:lumMod val="50000"/>
                            </a:schemeClr>
                          </a:solidFill>
                        </a:rPr>
                        <a:t>80</a:t>
                      </a:r>
                    </a:p>
                  </a:txBody>
                  <a:tcPr anchor="ctr"/>
                </a:tc>
                <a:tc>
                  <a:txBody>
                    <a:bodyPr/>
                    <a:lstStyle/>
                    <a:p>
                      <a:pPr algn="ctr"/>
                      <a:r>
                        <a:rPr lang="en-GB" sz="1400" dirty="0">
                          <a:solidFill>
                            <a:schemeClr val="tx1">
                              <a:lumMod val="50000"/>
                            </a:schemeClr>
                          </a:solidFill>
                        </a:rPr>
                        <a:t>320</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-15</a:t>
                      </a:r>
                    </a:p>
                  </a:txBody>
                  <a:tcPr anchor="ctr"/>
                </a:tc>
                <a:extLst>
                  <a:ext uri="{0D108BD9-81ED-4DB2-BD59-A6C34878D82A}">
                    <a16:rowId xmlns:a16="http://schemas.microsoft.com/office/drawing/2014/main" val="10001"/>
                  </a:ext>
                </a:extLst>
              </a:tr>
              <a:tr h="370840">
                <a:tc>
                  <a:txBody>
                    <a:bodyPr/>
                    <a:lstStyle/>
                    <a:p>
                      <a:r>
                        <a:rPr lang="en-GB" sz="1400" dirty="0">
                          <a:solidFill>
                            <a:schemeClr val="tx1">
                              <a:lumMod val="50000"/>
                            </a:schemeClr>
                          </a:solidFill>
                        </a:rPr>
                        <a:t>10% freed-up capacity: 5% used for protective capacity and 5% for extra throughput</a:t>
                      </a:r>
                    </a:p>
                  </a:txBody>
                  <a:tcPr anchor="ctr"/>
                </a:tc>
                <a:tc>
                  <a:txBody>
                    <a:bodyPr/>
                    <a:lstStyle/>
                    <a:p>
                      <a:pPr algn="ctr"/>
                      <a:r>
                        <a:rPr lang="en-GB" sz="1400" dirty="0">
                          <a:solidFill>
                            <a:schemeClr val="tx1">
                              <a:lumMod val="50000"/>
                            </a:schemeClr>
                          </a:solidFill>
                        </a:rPr>
                        <a:t>420</a:t>
                      </a:r>
                    </a:p>
                  </a:txBody>
                  <a:tcPr anchor="ctr"/>
                </a:tc>
                <a:tc>
                  <a:txBody>
                    <a:bodyPr/>
                    <a:lstStyle/>
                    <a:p>
                      <a:pPr algn="ctr"/>
                      <a:r>
                        <a:rPr lang="en-GB" sz="1400" dirty="0">
                          <a:solidFill>
                            <a:schemeClr val="tx1">
                              <a:lumMod val="50000"/>
                            </a:schemeClr>
                          </a:solidFill>
                        </a:rPr>
                        <a:t>84</a:t>
                      </a:r>
                    </a:p>
                  </a:txBody>
                  <a:tcPr anchor="ctr"/>
                </a:tc>
                <a:tc>
                  <a:txBody>
                    <a:bodyPr/>
                    <a:lstStyle/>
                    <a:p>
                      <a:pPr algn="ctr"/>
                      <a:r>
                        <a:rPr lang="en-GB" sz="1400" dirty="0">
                          <a:solidFill>
                            <a:schemeClr val="tx1">
                              <a:lumMod val="50000"/>
                            </a:schemeClr>
                          </a:solidFill>
                        </a:rPr>
                        <a:t>336</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a:t>
                      </a:r>
                    </a:p>
                  </a:txBody>
                  <a:tcPr anchor="ct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20% freed-up capacity: 5% used for protective capacity and 15% for extra throughput</a:t>
                      </a:r>
                    </a:p>
                  </a:txBody>
                  <a:tcPr anchor="ctr"/>
                </a:tc>
                <a:tc>
                  <a:txBody>
                    <a:bodyPr/>
                    <a:lstStyle/>
                    <a:p>
                      <a:pPr algn="ctr"/>
                      <a:r>
                        <a:rPr lang="en-GB" sz="1400" dirty="0">
                          <a:solidFill>
                            <a:schemeClr val="tx1">
                              <a:lumMod val="50000"/>
                            </a:schemeClr>
                          </a:solidFill>
                        </a:rPr>
                        <a:t>460</a:t>
                      </a:r>
                    </a:p>
                  </a:txBody>
                  <a:tcPr anchor="ctr"/>
                </a:tc>
                <a:tc>
                  <a:txBody>
                    <a:bodyPr/>
                    <a:lstStyle/>
                    <a:p>
                      <a:pPr algn="ctr"/>
                      <a:r>
                        <a:rPr lang="en-GB" sz="1400" dirty="0">
                          <a:solidFill>
                            <a:schemeClr val="tx1">
                              <a:lumMod val="50000"/>
                            </a:schemeClr>
                          </a:solidFill>
                        </a:rPr>
                        <a:t>92</a:t>
                      </a:r>
                    </a:p>
                  </a:txBody>
                  <a:tcPr anchor="ctr"/>
                </a:tc>
                <a:tc>
                  <a:txBody>
                    <a:bodyPr/>
                    <a:lstStyle/>
                    <a:p>
                      <a:pPr algn="ctr"/>
                      <a:r>
                        <a:rPr lang="en-GB" sz="1400" dirty="0">
                          <a:solidFill>
                            <a:schemeClr val="tx1">
                              <a:lumMod val="50000"/>
                            </a:schemeClr>
                          </a:solidFill>
                        </a:rPr>
                        <a:t>368</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33</a:t>
                      </a:r>
                    </a:p>
                  </a:txBody>
                  <a:tcPr anchor="ct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10% freed-up capacity: 5% used for protective capacity and 5% for extra throughput with double the throughput per bed day on extra throughput </a:t>
                      </a:r>
                    </a:p>
                  </a:txBody>
                  <a:tcPr anchor="ctr"/>
                </a:tc>
                <a:tc>
                  <a:txBody>
                    <a:bodyPr/>
                    <a:lstStyle/>
                    <a:p>
                      <a:pPr algn="ctr"/>
                      <a:r>
                        <a:rPr lang="en-GB" sz="1400" dirty="0">
                          <a:solidFill>
                            <a:schemeClr val="tx1">
                              <a:lumMod val="50000"/>
                            </a:schemeClr>
                          </a:solidFill>
                        </a:rPr>
                        <a:t>440</a:t>
                      </a:r>
                    </a:p>
                  </a:txBody>
                  <a:tcPr anchor="ctr"/>
                </a:tc>
                <a:tc>
                  <a:txBody>
                    <a:bodyPr/>
                    <a:lstStyle/>
                    <a:p>
                      <a:pPr algn="ctr"/>
                      <a:r>
                        <a:rPr lang="en-GB" sz="1400" dirty="0">
                          <a:solidFill>
                            <a:schemeClr val="tx1">
                              <a:lumMod val="50000"/>
                            </a:schemeClr>
                          </a:solidFill>
                        </a:rPr>
                        <a:t>88</a:t>
                      </a:r>
                    </a:p>
                  </a:txBody>
                  <a:tcPr anchor="ctr"/>
                </a:tc>
                <a:tc>
                  <a:txBody>
                    <a:bodyPr/>
                    <a:lstStyle/>
                    <a:p>
                      <a:pPr algn="ctr"/>
                      <a:r>
                        <a:rPr lang="en-GB" sz="1400" dirty="0">
                          <a:solidFill>
                            <a:schemeClr val="tx1">
                              <a:lumMod val="50000"/>
                            </a:schemeClr>
                          </a:solidFill>
                        </a:rPr>
                        <a:t>352</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17</a:t>
                      </a:r>
                    </a:p>
                  </a:txBody>
                  <a:tcPr anchor="ct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50000"/>
                            </a:schemeClr>
                          </a:solidFill>
                        </a:rPr>
                        <a:t>20% freed-up capacity: 5% used for protective capacity and 15% for extra throughput with double the throughput per bed day on extra throughput </a:t>
                      </a:r>
                    </a:p>
                    <a:p>
                      <a:endParaRPr lang="en-GB" sz="1400" dirty="0">
                        <a:solidFill>
                          <a:schemeClr val="tx1">
                            <a:lumMod val="50000"/>
                          </a:schemeClr>
                        </a:solidFill>
                      </a:endParaRPr>
                    </a:p>
                  </a:txBody>
                  <a:tcPr anchor="ctr"/>
                </a:tc>
                <a:tc>
                  <a:txBody>
                    <a:bodyPr/>
                    <a:lstStyle/>
                    <a:p>
                      <a:pPr algn="ctr"/>
                      <a:r>
                        <a:rPr lang="en-GB" sz="1400" dirty="0">
                          <a:solidFill>
                            <a:schemeClr val="tx1">
                              <a:lumMod val="50000"/>
                            </a:schemeClr>
                          </a:solidFill>
                        </a:rPr>
                        <a:t>520</a:t>
                      </a:r>
                    </a:p>
                  </a:txBody>
                  <a:tcPr anchor="ctr"/>
                </a:tc>
                <a:tc>
                  <a:txBody>
                    <a:bodyPr/>
                    <a:lstStyle/>
                    <a:p>
                      <a:pPr algn="ctr"/>
                      <a:r>
                        <a:rPr lang="en-GB" sz="1400" dirty="0">
                          <a:solidFill>
                            <a:schemeClr val="tx1">
                              <a:lumMod val="50000"/>
                            </a:schemeClr>
                          </a:solidFill>
                        </a:rPr>
                        <a:t>104</a:t>
                      </a:r>
                    </a:p>
                  </a:txBody>
                  <a:tcPr anchor="ctr"/>
                </a:tc>
                <a:tc>
                  <a:txBody>
                    <a:bodyPr/>
                    <a:lstStyle/>
                    <a:p>
                      <a:pPr algn="ctr"/>
                      <a:r>
                        <a:rPr lang="en-GB" sz="1400" dirty="0">
                          <a:solidFill>
                            <a:schemeClr val="tx1">
                              <a:lumMod val="50000"/>
                            </a:schemeClr>
                          </a:solidFill>
                        </a:rPr>
                        <a:t>416</a:t>
                      </a:r>
                    </a:p>
                  </a:txBody>
                  <a:tcPr anchor="ctr"/>
                </a:tc>
                <a:tc>
                  <a:txBody>
                    <a:bodyPr/>
                    <a:lstStyle/>
                    <a:p>
                      <a:pPr algn="ctr"/>
                      <a:r>
                        <a:rPr lang="en-GB" sz="1400" dirty="0">
                          <a:solidFill>
                            <a:schemeClr val="tx1">
                              <a:lumMod val="50000"/>
                            </a:schemeClr>
                          </a:solidFill>
                        </a:rPr>
                        <a:t>335</a:t>
                      </a:r>
                    </a:p>
                  </a:txBody>
                  <a:tcPr anchor="ctr"/>
                </a:tc>
                <a:tc>
                  <a:txBody>
                    <a:bodyPr/>
                    <a:lstStyle/>
                    <a:p>
                      <a:pPr algn="ctr"/>
                      <a:r>
                        <a:rPr lang="en-GB" sz="1400" dirty="0">
                          <a:solidFill>
                            <a:schemeClr val="tx1">
                              <a:lumMod val="50000"/>
                            </a:schemeClr>
                          </a:solidFill>
                        </a:rPr>
                        <a:t>81</a:t>
                      </a:r>
                    </a:p>
                  </a:txBody>
                  <a:tcPr anchor="ctr"/>
                </a:tc>
                <a:extLst>
                  <a:ext uri="{0D108BD9-81ED-4DB2-BD59-A6C34878D82A}">
                    <a16:rowId xmlns:a16="http://schemas.microsoft.com/office/drawing/2014/main" val="10005"/>
                  </a:ext>
                </a:extLst>
              </a:tr>
            </a:tbl>
          </a:graphicData>
        </a:graphic>
      </p:graphicFrame>
      <p:sp>
        <p:nvSpPr>
          <p:cNvPr id="5" name="Rectangle 4"/>
          <p:cNvSpPr/>
          <p:nvPr/>
        </p:nvSpPr>
        <p:spPr>
          <a:xfrm>
            <a:off x="1830143" y="2105549"/>
            <a:ext cx="8267700" cy="4292600"/>
          </a:xfrm>
          <a:prstGeom prst="rect">
            <a:avLst/>
          </a:prstGeom>
          <a:solidFill>
            <a:srgbClr val="FFFF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355600" indent="-355600">
              <a:buFont typeface="Arial" pitchFamily="34" charset="0"/>
              <a:buChar char="•"/>
            </a:pPr>
            <a:r>
              <a:rPr lang="en-US" dirty="0">
                <a:solidFill>
                  <a:schemeClr val="tx1">
                    <a:lumMod val="50000"/>
                  </a:schemeClr>
                </a:solidFill>
              </a:rPr>
              <a:t>Explaining the connection between a reduction in length of stay and the finances is key.</a:t>
            </a:r>
          </a:p>
          <a:p>
            <a:pPr marL="355600" indent="-355600">
              <a:buFont typeface="Arial" pitchFamily="34" charset="0"/>
              <a:buChar char="•"/>
            </a:pPr>
            <a:r>
              <a:rPr lang="en-US" dirty="0">
                <a:solidFill>
                  <a:schemeClr val="tx1">
                    <a:lumMod val="50000"/>
                  </a:schemeClr>
                </a:solidFill>
              </a:rPr>
              <a:t>The direct impact of eliminating unnecessary expenses and delivering improved service levels is clear.</a:t>
            </a:r>
          </a:p>
          <a:p>
            <a:pPr marL="355600" indent="-355600">
              <a:buFont typeface="Arial" pitchFamily="34" charset="0"/>
              <a:buChar char="•"/>
            </a:pPr>
            <a:r>
              <a:rPr lang="en-US" dirty="0">
                <a:solidFill>
                  <a:schemeClr val="tx1">
                    <a:lumMod val="50000"/>
                  </a:schemeClr>
                </a:solidFill>
              </a:rPr>
              <a:t>However, the indirect impact on freeing up capacity to increase the number of patients treated without any further addition to operating expenses is much greater. </a:t>
            </a:r>
          </a:p>
          <a:p>
            <a:pPr marL="355600" indent="-355600">
              <a:buFont typeface="Arial" pitchFamily="34" charset="0"/>
              <a:buChar char="•"/>
            </a:pPr>
            <a:r>
              <a:rPr lang="en-US" dirty="0">
                <a:solidFill>
                  <a:schemeClr val="tx1">
                    <a:lumMod val="50000"/>
                  </a:schemeClr>
                </a:solidFill>
              </a:rPr>
              <a:t>Higher quality, safer and more timely care can be achieved while simultaneously transforming the finances of the health and social care system.</a:t>
            </a:r>
          </a:p>
          <a:p>
            <a:pPr marL="355600" indent="-355600">
              <a:buFont typeface="Arial" pitchFamily="34" charset="0"/>
              <a:buChar char="•"/>
            </a:pPr>
            <a:r>
              <a:rPr lang="en-US" dirty="0">
                <a:solidFill>
                  <a:schemeClr val="tx1">
                    <a:lumMod val="50000"/>
                  </a:schemeClr>
                </a:solidFill>
              </a:rPr>
              <a:t>Asset utilization can be dramatically improved.</a:t>
            </a:r>
          </a:p>
        </p:txBody>
      </p:sp>
    </p:spTree>
    <p:extLst>
      <p:ext uri="{BB962C8B-B14F-4D97-AF65-F5344CB8AC3E}">
        <p14:creationId xmlns:p14="http://schemas.microsoft.com/office/powerpoint/2010/main" val="100639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DA858-E5FC-4442-BE38-FC15206FDB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07" y="178654"/>
            <a:ext cx="1955988" cy="553164"/>
          </a:xfrm>
          <a:prstGeom prst="rect">
            <a:avLst/>
          </a:prstGeom>
        </p:spPr>
      </p:pic>
    </p:spTree>
    <p:extLst>
      <p:ext uri="{BB962C8B-B14F-4D97-AF65-F5344CB8AC3E}">
        <p14:creationId xmlns:p14="http://schemas.microsoft.com/office/powerpoint/2010/main" val="80488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880247" y="2451345"/>
            <a:ext cx="5609802" cy="1384995"/>
          </a:xfrm>
        </p:spPr>
        <p:txBody>
          <a:bodyPr/>
          <a:lstStyle/>
          <a:p>
            <a:r>
              <a:rPr lang="en-US" dirty="0"/>
              <a:t>Understanding the role of software in increasing patient throughput</a:t>
            </a:r>
            <a:endParaRPr lang="en-GB" dirty="0"/>
          </a:p>
        </p:txBody>
      </p:sp>
      <p:pic>
        <p:nvPicPr>
          <p:cNvPr id="3" name="Picture 2">
            <a:extLst>
              <a:ext uri="{FF2B5EF4-FFF2-40B4-BE49-F238E27FC236}">
                <a16:creationId xmlns:a16="http://schemas.microsoft.com/office/drawing/2014/main" id="{4D6EE496-DB24-F94F-B2B0-E83627321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07" y="178654"/>
            <a:ext cx="1955988" cy="553164"/>
          </a:xfrm>
          <a:prstGeom prst="rect">
            <a:avLst/>
          </a:prstGeom>
        </p:spPr>
      </p:pic>
    </p:spTree>
    <p:extLst>
      <p:ext uri="{BB962C8B-B14F-4D97-AF65-F5344CB8AC3E}">
        <p14:creationId xmlns:p14="http://schemas.microsoft.com/office/powerpoint/2010/main" val="105178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Arrow Connector 103"/>
          <p:cNvCxnSpPr/>
          <p:nvPr/>
        </p:nvCxnSpPr>
        <p:spPr>
          <a:xfrm flipH="1">
            <a:off x="2660962" y="1376981"/>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H="1">
            <a:off x="2660962" y="4876373"/>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p:nvPr/>
        </p:nvCxnSpPr>
        <p:spPr>
          <a:xfrm>
            <a:off x="8847958" y="1152221"/>
            <a:ext cx="669494"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6" idx="3"/>
            <a:endCxn id="24" idx="1"/>
          </p:cNvCxnSpPr>
          <p:nvPr/>
        </p:nvCxnSpPr>
        <p:spPr>
          <a:xfrm flipV="1">
            <a:off x="8847958" y="3727772"/>
            <a:ext cx="713284" cy="1"/>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a:stCxn id="7" idx="3"/>
            <a:endCxn id="23" idx="1"/>
          </p:cNvCxnSpPr>
          <p:nvPr/>
        </p:nvCxnSpPr>
        <p:spPr>
          <a:xfrm flipV="1">
            <a:off x="8847958" y="4964977"/>
            <a:ext cx="713284" cy="1"/>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flipV="1">
            <a:off x="8272402" y="2787580"/>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flipV="1">
            <a:off x="4524705" y="1033898"/>
            <a:ext cx="3124329" cy="1168754"/>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3" name="Straight Arrow Connector 172"/>
          <p:cNvCxnSpPr/>
          <p:nvPr/>
        </p:nvCxnSpPr>
        <p:spPr>
          <a:xfrm flipH="1" flipV="1">
            <a:off x="4558420" y="1078850"/>
            <a:ext cx="3090614" cy="113504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2" name="Straight Arrow Connector 181"/>
          <p:cNvCxnSpPr/>
          <p:nvPr/>
        </p:nvCxnSpPr>
        <p:spPr>
          <a:xfrm flipV="1">
            <a:off x="4288698" y="2809504"/>
            <a:ext cx="1562165" cy="1865512"/>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5" name="Straight Arrow Connector 184"/>
          <p:cNvCxnSpPr/>
          <p:nvPr/>
        </p:nvCxnSpPr>
        <p:spPr>
          <a:xfrm flipH="1">
            <a:off x="4556496" y="4976215"/>
            <a:ext cx="3064422" cy="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5" name="Straight Arrow Connector 204"/>
          <p:cNvCxnSpPr/>
          <p:nvPr/>
        </p:nvCxnSpPr>
        <p:spPr>
          <a:xfrm flipH="1" flipV="1">
            <a:off x="8661982" y="4036290"/>
            <a:ext cx="672841" cy="162767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p:nvPr/>
        </p:nvCxnSpPr>
        <p:spPr>
          <a:xfrm flipV="1">
            <a:off x="8225479" y="402478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p:nvPr/>
        </p:nvCxnSpPr>
        <p:spPr>
          <a:xfrm flipV="1">
            <a:off x="8203003" y="155037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2" name="Straight Arrow Connector 211"/>
          <p:cNvCxnSpPr/>
          <p:nvPr/>
        </p:nvCxnSpPr>
        <p:spPr>
          <a:xfrm>
            <a:off x="8847958" y="2500504"/>
            <a:ext cx="713284"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p:nvPr/>
        </p:nvCxnSpPr>
        <p:spPr>
          <a:xfrm flipV="1">
            <a:off x="6682515" y="1562085"/>
            <a:ext cx="1157575" cy="66304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3" name="Straight Arrow Connector 232"/>
          <p:cNvCxnSpPr/>
          <p:nvPr/>
        </p:nvCxnSpPr>
        <p:spPr>
          <a:xfrm flipV="1">
            <a:off x="6300402" y="1213706"/>
            <a:ext cx="0" cy="96647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1" name="Straight Arrow Connector 240"/>
          <p:cNvCxnSpPr/>
          <p:nvPr/>
        </p:nvCxnSpPr>
        <p:spPr>
          <a:xfrm flipH="1" flipV="1">
            <a:off x="4356126" y="1573322"/>
            <a:ext cx="1146337" cy="64056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2" name="Straight Arrow Connector 241"/>
          <p:cNvCxnSpPr/>
          <p:nvPr/>
        </p:nvCxnSpPr>
        <p:spPr>
          <a:xfrm flipV="1">
            <a:off x="3716525" y="155037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4" name="Straight Arrow Connector 243"/>
          <p:cNvCxnSpPr/>
          <p:nvPr/>
        </p:nvCxnSpPr>
        <p:spPr>
          <a:xfrm flipV="1">
            <a:off x="3716524" y="2787580"/>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2" name="Straight Arrow Connector 251"/>
          <p:cNvCxnSpPr/>
          <p:nvPr/>
        </p:nvCxnSpPr>
        <p:spPr>
          <a:xfrm flipH="1" flipV="1">
            <a:off x="6693754" y="2629697"/>
            <a:ext cx="1269961" cy="79789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8" name="Straight Arrow Connector 257"/>
          <p:cNvCxnSpPr/>
          <p:nvPr/>
        </p:nvCxnSpPr>
        <p:spPr>
          <a:xfrm flipH="1">
            <a:off x="4556496" y="3755726"/>
            <a:ext cx="3064422" cy="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0" name="Straight Arrow Connector 259"/>
          <p:cNvCxnSpPr/>
          <p:nvPr/>
        </p:nvCxnSpPr>
        <p:spPr>
          <a:xfrm flipH="1">
            <a:off x="4547181" y="3888355"/>
            <a:ext cx="3056898" cy="83161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7" name="Straight Arrow Connector 266"/>
          <p:cNvCxnSpPr/>
          <p:nvPr/>
        </p:nvCxnSpPr>
        <p:spPr>
          <a:xfrm flipH="1" flipV="1">
            <a:off x="4546566" y="3977222"/>
            <a:ext cx="3091230" cy="88884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9" name="Straight Arrow Connector 278"/>
          <p:cNvCxnSpPr/>
          <p:nvPr/>
        </p:nvCxnSpPr>
        <p:spPr>
          <a:xfrm flipH="1">
            <a:off x="2660962" y="2400664"/>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sp>
        <p:nvSpPr>
          <p:cNvPr id="2" name="Text Placeholder 1"/>
          <p:cNvSpPr>
            <a:spLocks noGrp="1"/>
          </p:cNvSpPr>
          <p:nvPr>
            <p:ph type="body" sz="quarter" idx="11"/>
          </p:nvPr>
        </p:nvSpPr>
        <p:spPr>
          <a:xfrm>
            <a:off x="232013" y="209827"/>
            <a:ext cx="11680588" cy="408609"/>
          </a:xfrm>
        </p:spPr>
        <p:txBody>
          <a:bodyPr/>
          <a:lstStyle/>
          <a:p>
            <a:pPr algn="ctr"/>
            <a:r>
              <a:rPr lang="en-US" dirty="0"/>
              <a:t>Apparent complexity of the acute environment</a:t>
            </a:r>
          </a:p>
        </p:txBody>
      </p:sp>
      <p:sp>
        <p:nvSpPr>
          <p:cNvPr id="10" name="Rounded Rectangle 9"/>
          <p:cNvSpPr/>
          <p:nvPr/>
        </p:nvSpPr>
        <p:spPr>
          <a:xfrm>
            <a:off x="5475187"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Specialist ward(s)</a:t>
            </a:r>
          </a:p>
        </p:txBody>
      </p:sp>
      <p:sp>
        <p:nvSpPr>
          <p:cNvPr id="16" name="Rounded Rectangle 15"/>
          <p:cNvSpPr/>
          <p:nvPr/>
        </p:nvSpPr>
        <p:spPr>
          <a:xfrm>
            <a:off x="5718136" y="86871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1" name="Rounded Rectangle 10"/>
          <p:cNvSpPr/>
          <p:nvPr/>
        </p:nvSpPr>
        <p:spPr>
          <a:xfrm>
            <a:off x="3329456"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Surgical ward(s)</a:t>
            </a:r>
          </a:p>
        </p:txBody>
      </p:sp>
      <p:sp>
        <p:nvSpPr>
          <p:cNvPr id="12" name="Rounded Rectangle 11"/>
          <p:cNvSpPr/>
          <p:nvPr/>
        </p:nvSpPr>
        <p:spPr>
          <a:xfrm>
            <a:off x="3329456" y="956349"/>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Community hospital(s)</a:t>
            </a:r>
          </a:p>
        </p:txBody>
      </p:sp>
      <p:sp>
        <p:nvSpPr>
          <p:cNvPr id="13" name="Rounded Rectangle 12"/>
          <p:cNvSpPr/>
          <p:nvPr/>
        </p:nvSpPr>
        <p:spPr>
          <a:xfrm>
            <a:off x="3329456" y="3430759"/>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Operating Room</a:t>
            </a:r>
          </a:p>
        </p:txBody>
      </p:sp>
      <p:sp>
        <p:nvSpPr>
          <p:cNvPr id="14" name="Rounded Rectangle 13"/>
          <p:cNvSpPr/>
          <p:nvPr/>
        </p:nvSpPr>
        <p:spPr>
          <a:xfrm>
            <a:off x="3329456" y="4667964"/>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Outpatient schedule</a:t>
            </a:r>
          </a:p>
        </p:txBody>
      </p:sp>
      <p:sp>
        <p:nvSpPr>
          <p:cNvPr id="15" name="Rounded Rectangle 14"/>
          <p:cNvSpPr/>
          <p:nvPr/>
        </p:nvSpPr>
        <p:spPr>
          <a:xfrm>
            <a:off x="1919817" y="1082239"/>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8" name="Rounded Rectangle 17"/>
          <p:cNvSpPr/>
          <p:nvPr/>
        </p:nvSpPr>
        <p:spPr>
          <a:xfrm>
            <a:off x="1919817" y="2319444"/>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9" name="Rounded Rectangle 18"/>
          <p:cNvSpPr/>
          <p:nvPr/>
        </p:nvSpPr>
        <p:spPr>
          <a:xfrm>
            <a:off x="1919817" y="4793854"/>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6" name="Rounded Rectangle 5"/>
          <p:cNvSpPr/>
          <p:nvPr/>
        </p:nvSpPr>
        <p:spPr>
          <a:xfrm>
            <a:off x="7620918" y="3430759"/>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Assessment unit(s)</a:t>
            </a:r>
          </a:p>
        </p:txBody>
      </p:sp>
      <p:cxnSp>
        <p:nvCxnSpPr>
          <p:cNvPr id="201" name="Straight Arrow Connector 200"/>
          <p:cNvCxnSpPr/>
          <p:nvPr/>
        </p:nvCxnSpPr>
        <p:spPr>
          <a:xfrm flipV="1">
            <a:off x="7087104" y="5225679"/>
            <a:ext cx="573169" cy="404569"/>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3" name="Straight Arrow Connector 202"/>
          <p:cNvCxnSpPr>
            <a:endCxn id="7" idx="2"/>
          </p:cNvCxnSpPr>
          <p:nvPr/>
        </p:nvCxnSpPr>
        <p:spPr>
          <a:xfrm flipV="1">
            <a:off x="8233440" y="5261990"/>
            <a:ext cx="998" cy="446924"/>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7620918" y="4667964"/>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Emergency department</a:t>
            </a:r>
          </a:p>
        </p:txBody>
      </p:sp>
      <p:sp>
        <p:nvSpPr>
          <p:cNvPr id="8" name="Rounded Rectangle 7"/>
          <p:cNvSpPr/>
          <p:nvPr/>
        </p:nvSpPr>
        <p:spPr>
          <a:xfrm>
            <a:off x="7620918"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Medical ward(s)</a:t>
            </a:r>
          </a:p>
        </p:txBody>
      </p:sp>
      <p:sp>
        <p:nvSpPr>
          <p:cNvPr id="9" name="Rounded Rectangle 8"/>
          <p:cNvSpPr/>
          <p:nvPr/>
        </p:nvSpPr>
        <p:spPr>
          <a:xfrm>
            <a:off x="7620918" y="956349"/>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Social services</a:t>
            </a:r>
          </a:p>
        </p:txBody>
      </p:sp>
      <p:sp>
        <p:nvSpPr>
          <p:cNvPr id="22" name="Rounded Rectangle 21"/>
          <p:cNvSpPr/>
          <p:nvPr/>
        </p:nvSpPr>
        <p:spPr>
          <a:xfrm>
            <a:off x="9561243" y="231056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23" name="Rounded Rectangle 22"/>
          <p:cNvSpPr/>
          <p:nvPr/>
        </p:nvSpPr>
        <p:spPr>
          <a:xfrm>
            <a:off x="9561243" y="478497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24" name="Rounded Rectangle 23"/>
          <p:cNvSpPr/>
          <p:nvPr/>
        </p:nvSpPr>
        <p:spPr>
          <a:xfrm>
            <a:off x="9561243" y="3547771"/>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30" name="Rounded Rectangle 29"/>
          <p:cNvSpPr/>
          <p:nvPr/>
        </p:nvSpPr>
        <p:spPr>
          <a:xfrm>
            <a:off x="9517453" y="1082239"/>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grpSp>
        <p:nvGrpSpPr>
          <p:cNvPr id="3" name="Group 20"/>
          <p:cNvGrpSpPr/>
          <p:nvPr/>
        </p:nvGrpSpPr>
        <p:grpSpPr>
          <a:xfrm>
            <a:off x="6574846" y="5652724"/>
            <a:ext cx="1012759" cy="710463"/>
            <a:chOff x="5050845" y="5652723"/>
            <a:chExt cx="1012759" cy="710463"/>
          </a:xfrm>
        </p:grpSpPr>
        <p:sp>
          <p:nvSpPr>
            <p:cNvPr id="27" name="Text Box 57"/>
            <p:cNvSpPr txBox="1">
              <a:spLocks noChangeArrowheads="1"/>
            </p:cNvSpPr>
            <p:nvPr/>
          </p:nvSpPr>
          <p:spPr bwMode="auto">
            <a:xfrm>
              <a:off x="5050845"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Minors</a:t>
              </a:r>
            </a:p>
          </p:txBody>
        </p:sp>
        <p:grpSp>
          <p:nvGrpSpPr>
            <p:cNvPr id="4" name="Group 87"/>
            <p:cNvGrpSpPr/>
            <p:nvPr/>
          </p:nvGrpSpPr>
          <p:grpSpPr>
            <a:xfrm>
              <a:off x="5054286" y="5652723"/>
              <a:ext cx="997138" cy="352419"/>
              <a:chOff x="5054286" y="5596533"/>
              <a:chExt cx="997138" cy="352419"/>
            </a:xfrm>
          </p:grpSpPr>
          <p:cxnSp>
            <p:nvCxnSpPr>
              <p:cNvPr id="45" name="Straight Connector 44"/>
              <p:cNvCxnSpPr/>
              <p:nvPr/>
            </p:nvCxnSpPr>
            <p:spPr>
              <a:xfrm>
                <a:off x="5054286" y="5946835"/>
                <a:ext cx="997138"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58" name="Freeform 57"/>
              <p:cNvSpPr/>
              <p:nvPr/>
            </p:nvSpPr>
            <p:spPr>
              <a:xfrm>
                <a:off x="5056421" y="5605003"/>
                <a:ext cx="995003" cy="313404"/>
              </a:xfrm>
              <a:custGeom>
                <a:avLst/>
                <a:gdLst>
                  <a:gd name="connsiteX0" fmla="*/ 0 w 1260138"/>
                  <a:gd name="connsiteY0" fmla="*/ 625133 h 728501"/>
                  <a:gd name="connsiteX1" fmla="*/ 68913 w 1260138"/>
                  <a:gd name="connsiteY1" fmla="*/ 300261 h 728501"/>
                  <a:gd name="connsiteX2" fmla="*/ 157517 w 1260138"/>
                  <a:gd name="connsiteY2" fmla="*/ 723579 h 728501"/>
                  <a:gd name="connsiteX3" fmla="*/ 236275 w 1260138"/>
                  <a:gd name="connsiteY3" fmla="*/ 0 h 728501"/>
                  <a:gd name="connsiteX4" fmla="*/ 310112 w 1260138"/>
                  <a:gd name="connsiteY4" fmla="*/ 467619 h 728501"/>
                  <a:gd name="connsiteX5" fmla="*/ 393793 w 1260138"/>
                  <a:gd name="connsiteY5" fmla="*/ 231349 h 728501"/>
                  <a:gd name="connsiteX6" fmla="*/ 477474 w 1260138"/>
                  <a:gd name="connsiteY6" fmla="*/ 728501 h 728501"/>
                  <a:gd name="connsiteX7" fmla="*/ 546387 w 1260138"/>
                  <a:gd name="connsiteY7" fmla="*/ 403629 h 728501"/>
                  <a:gd name="connsiteX8" fmla="*/ 625146 w 1260138"/>
                  <a:gd name="connsiteY8" fmla="*/ 694045 h 728501"/>
                  <a:gd name="connsiteX9" fmla="*/ 703905 w 1260138"/>
                  <a:gd name="connsiteY9" fmla="*/ 324872 h 728501"/>
                  <a:gd name="connsiteX10" fmla="*/ 787586 w 1260138"/>
                  <a:gd name="connsiteY10" fmla="*/ 521765 h 728501"/>
                  <a:gd name="connsiteX11" fmla="*/ 866344 w 1260138"/>
                  <a:gd name="connsiteY11" fmla="*/ 206737 h 728501"/>
                  <a:gd name="connsiteX12" fmla="*/ 945103 w 1260138"/>
                  <a:gd name="connsiteY12" fmla="*/ 615288 h 728501"/>
                  <a:gd name="connsiteX13" fmla="*/ 1018939 w 1260138"/>
                  <a:gd name="connsiteY13" fmla="*/ 137825 h 728501"/>
                  <a:gd name="connsiteX14" fmla="*/ 1171534 w 1260138"/>
                  <a:gd name="connsiteY14" fmla="*/ 698968 h 728501"/>
                  <a:gd name="connsiteX15" fmla="*/ 1260138 w 1260138"/>
                  <a:gd name="connsiteY15" fmla="*/ 433163 h 72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0138" h="728501">
                    <a:moveTo>
                      <a:pt x="0" y="625133"/>
                    </a:moveTo>
                    <a:lnTo>
                      <a:pt x="68913" y="300261"/>
                    </a:lnTo>
                    <a:lnTo>
                      <a:pt x="157517" y="723579"/>
                    </a:lnTo>
                    <a:lnTo>
                      <a:pt x="236275" y="0"/>
                    </a:lnTo>
                    <a:lnTo>
                      <a:pt x="310112" y="467619"/>
                    </a:lnTo>
                    <a:lnTo>
                      <a:pt x="393793" y="231349"/>
                    </a:lnTo>
                    <a:lnTo>
                      <a:pt x="477474" y="728501"/>
                    </a:lnTo>
                    <a:lnTo>
                      <a:pt x="546387" y="403629"/>
                    </a:lnTo>
                    <a:lnTo>
                      <a:pt x="625146" y="694045"/>
                    </a:lnTo>
                    <a:lnTo>
                      <a:pt x="703905" y="324872"/>
                    </a:lnTo>
                    <a:lnTo>
                      <a:pt x="787586" y="521765"/>
                    </a:lnTo>
                    <a:lnTo>
                      <a:pt x="866344" y="206737"/>
                    </a:lnTo>
                    <a:lnTo>
                      <a:pt x="945103" y="615288"/>
                    </a:lnTo>
                    <a:lnTo>
                      <a:pt x="1018939" y="137825"/>
                    </a:lnTo>
                    <a:lnTo>
                      <a:pt x="1171534" y="698968"/>
                    </a:lnTo>
                    <a:lnTo>
                      <a:pt x="1260138" y="433163"/>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0" name="Straight Connector 39"/>
              <p:cNvCxnSpPr/>
              <p:nvPr/>
            </p:nvCxnSpPr>
            <p:spPr>
              <a:xfrm>
                <a:off x="5058172" y="5596533"/>
                <a:ext cx="0" cy="352419"/>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5" name="Group 24"/>
          <p:cNvGrpSpPr/>
          <p:nvPr/>
        </p:nvGrpSpPr>
        <p:grpSpPr>
          <a:xfrm>
            <a:off x="7729820" y="5652342"/>
            <a:ext cx="1012759" cy="710844"/>
            <a:chOff x="6205819" y="5652342"/>
            <a:chExt cx="1012759" cy="710844"/>
          </a:xfrm>
        </p:grpSpPr>
        <p:sp>
          <p:nvSpPr>
            <p:cNvPr id="28" name="Text Box 57"/>
            <p:cNvSpPr txBox="1">
              <a:spLocks noChangeArrowheads="1"/>
            </p:cNvSpPr>
            <p:nvPr/>
          </p:nvSpPr>
          <p:spPr bwMode="auto">
            <a:xfrm>
              <a:off x="6205819"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Majors</a:t>
              </a:r>
            </a:p>
          </p:txBody>
        </p:sp>
        <p:grpSp>
          <p:nvGrpSpPr>
            <p:cNvPr id="17" name="Group 88"/>
            <p:cNvGrpSpPr/>
            <p:nvPr/>
          </p:nvGrpSpPr>
          <p:grpSpPr>
            <a:xfrm>
              <a:off x="6217072" y="5652342"/>
              <a:ext cx="997200" cy="352800"/>
              <a:chOff x="3411233" y="4764790"/>
              <a:chExt cx="997200" cy="352800"/>
            </a:xfrm>
          </p:grpSpPr>
          <p:cxnSp>
            <p:nvCxnSpPr>
              <p:cNvPr id="62" name="Straight Connector 61"/>
              <p:cNvCxnSpPr/>
              <p:nvPr/>
            </p:nvCxnSpPr>
            <p:spPr>
              <a:xfrm>
                <a:off x="3412982" y="5115470"/>
                <a:ext cx="995451"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72" name="Freeform 71"/>
              <p:cNvSpPr/>
              <p:nvPr/>
            </p:nvSpPr>
            <p:spPr>
              <a:xfrm>
                <a:off x="3411233" y="4889863"/>
                <a:ext cx="997200" cy="199269"/>
              </a:xfrm>
              <a:custGeom>
                <a:avLst/>
                <a:gdLst>
                  <a:gd name="connsiteX0" fmla="*/ 0 w 1265061"/>
                  <a:gd name="connsiteY0" fmla="*/ 418396 h 462697"/>
                  <a:gd name="connsiteX1" fmla="*/ 162440 w 1265061"/>
                  <a:gd name="connsiteY1" fmla="*/ 4922 h 462697"/>
                  <a:gd name="connsiteX2" fmla="*/ 319957 w 1265061"/>
                  <a:gd name="connsiteY2" fmla="*/ 408551 h 462697"/>
                  <a:gd name="connsiteX3" fmla="*/ 477474 w 1265061"/>
                  <a:gd name="connsiteY3" fmla="*/ 118135 h 462697"/>
                  <a:gd name="connsiteX4" fmla="*/ 634992 w 1265061"/>
                  <a:gd name="connsiteY4" fmla="*/ 462697 h 462697"/>
                  <a:gd name="connsiteX5" fmla="*/ 792509 w 1265061"/>
                  <a:gd name="connsiteY5" fmla="*/ 0 h 462697"/>
                  <a:gd name="connsiteX6" fmla="*/ 945104 w 1265061"/>
                  <a:gd name="connsiteY6" fmla="*/ 290416 h 462697"/>
                  <a:gd name="connsiteX7" fmla="*/ 1102621 w 1265061"/>
                  <a:gd name="connsiteY7" fmla="*/ 88602 h 462697"/>
                  <a:gd name="connsiteX8" fmla="*/ 1265061 w 1265061"/>
                  <a:gd name="connsiteY8" fmla="*/ 413474 h 46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061" h="462697">
                    <a:moveTo>
                      <a:pt x="0" y="418396"/>
                    </a:moveTo>
                    <a:lnTo>
                      <a:pt x="162440" y="4922"/>
                    </a:lnTo>
                    <a:lnTo>
                      <a:pt x="319957" y="408551"/>
                    </a:lnTo>
                    <a:lnTo>
                      <a:pt x="477474" y="118135"/>
                    </a:lnTo>
                    <a:lnTo>
                      <a:pt x="634992" y="462697"/>
                    </a:lnTo>
                    <a:lnTo>
                      <a:pt x="792509" y="0"/>
                    </a:lnTo>
                    <a:lnTo>
                      <a:pt x="945104" y="290416"/>
                    </a:lnTo>
                    <a:lnTo>
                      <a:pt x="1102621" y="88602"/>
                    </a:lnTo>
                    <a:lnTo>
                      <a:pt x="1265061" y="413474"/>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a:off x="3416862" y="4764790"/>
                <a:ext cx="0" cy="35280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20" name="Group 32"/>
          <p:cNvGrpSpPr/>
          <p:nvPr/>
        </p:nvGrpSpPr>
        <p:grpSpPr>
          <a:xfrm>
            <a:off x="8884794" y="5652342"/>
            <a:ext cx="1012759" cy="710844"/>
            <a:chOff x="7360793" y="5652342"/>
            <a:chExt cx="1012759" cy="710844"/>
          </a:xfrm>
        </p:grpSpPr>
        <p:sp>
          <p:nvSpPr>
            <p:cNvPr id="29" name="Text Box 57"/>
            <p:cNvSpPr txBox="1">
              <a:spLocks noChangeArrowheads="1"/>
            </p:cNvSpPr>
            <p:nvPr/>
          </p:nvSpPr>
          <p:spPr bwMode="auto">
            <a:xfrm>
              <a:off x="7360793"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GP referrals</a:t>
              </a:r>
            </a:p>
          </p:txBody>
        </p:sp>
        <p:grpSp>
          <p:nvGrpSpPr>
            <p:cNvPr id="21" name="Group 89"/>
            <p:cNvGrpSpPr/>
            <p:nvPr/>
          </p:nvGrpSpPr>
          <p:grpSpPr>
            <a:xfrm>
              <a:off x="7367881" y="5652342"/>
              <a:ext cx="997200" cy="352800"/>
              <a:chOff x="3413452" y="5517903"/>
              <a:chExt cx="997200" cy="352800"/>
            </a:xfrm>
          </p:grpSpPr>
          <p:cxnSp>
            <p:nvCxnSpPr>
              <p:cNvPr id="74" name="Straight Connector 73"/>
              <p:cNvCxnSpPr/>
              <p:nvPr/>
            </p:nvCxnSpPr>
            <p:spPr>
              <a:xfrm>
                <a:off x="3413452" y="5868583"/>
                <a:ext cx="997200"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84" name="Freeform 83"/>
              <p:cNvSpPr/>
              <p:nvPr/>
            </p:nvSpPr>
            <p:spPr>
              <a:xfrm>
                <a:off x="3415587" y="5655696"/>
                <a:ext cx="991177" cy="112354"/>
              </a:xfrm>
              <a:custGeom>
                <a:avLst/>
                <a:gdLst>
                  <a:gd name="connsiteX0" fmla="*/ 0 w 1255215"/>
                  <a:gd name="connsiteY0" fmla="*/ 221503 h 260882"/>
                  <a:gd name="connsiteX1" fmla="*/ 78758 w 1255215"/>
                  <a:gd name="connsiteY1" fmla="*/ 24611 h 260882"/>
                  <a:gd name="connsiteX2" fmla="*/ 157517 w 1255215"/>
                  <a:gd name="connsiteY2" fmla="*/ 260882 h 260882"/>
                  <a:gd name="connsiteX3" fmla="*/ 231353 w 1255215"/>
                  <a:gd name="connsiteY3" fmla="*/ 78756 h 260882"/>
                  <a:gd name="connsiteX4" fmla="*/ 310112 w 1255215"/>
                  <a:gd name="connsiteY4" fmla="*/ 255959 h 260882"/>
                  <a:gd name="connsiteX5" fmla="*/ 388870 w 1255215"/>
                  <a:gd name="connsiteY5" fmla="*/ 24611 h 260882"/>
                  <a:gd name="connsiteX6" fmla="*/ 467629 w 1255215"/>
                  <a:gd name="connsiteY6" fmla="*/ 187047 h 260882"/>
                  <a:gd name="connsiteX7" fmla="*/ 551310 w 1255215"/>
                  <a:gd name="connsiteY7" fmla="*/ 0 h 260882"/>
                  <a:gd name="connsiteX8" fmla="*/ 630069 w 1255215"/>
                  <a:gd name="connsiteY8" fmla="*/ 231348 h 260882"/>
                  <a:gd name="connsiteX9" fmla="*/ 718672 w 1255215"/>
                  <a:gd name="connsiteY9" fmla="*/ 93523 h 260882"/>
                  <a:gd name="connsiteX10" fmla="*/ 782663 w 1255215"/>
                  <a:gd name="connsiteY10" fmla="*/ 255959 h 260882"/>
                  <a:gd name="connsiteX11" fmla="*/ 861422 w 1255215"/>
                  <a:gd name="connsiteY11" fmla="*/ 29533 h 260882"/>
                  <a:gd name="connsiteX12" fmla="*/ 940181 w 1255215"/>
                  <a:gd name="connsiteY12" fmla="*/ 162436 h 260882"/>
                  <a:gd name="connsiteX13" fmla="*/ 1018939 w 1255215"/>
                  <a:gd name="connsiteY13" fmla="*/ 49223 h 260882"/>
                  <a:gd name="connsiteX14" fmla="*/ 1097698 w 1255215"/>
                  <a:gd name="connsiteY14" fmla="*/ 182125 h 260882"/>
                  <a:gd name="connsiteX15" fmla="*/ 1186301 w 1255215"/>
                  <a:gd name="connsiteY15" fmla="*/ 24611 h 260882"/>
                  <a:gd name="connsiteX16" fmla="*/ 1255215 w 1255215"/>
                  <a:gd name="connsiteY16" fmla="*/ 201814 h 26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5215" h="260882">
                    <a:moveTo>
                      <a:pt x="0" y="221503"/>
                    </a:moveTo>
                    <a:lnTo>
                      <a:pt x="78758" y="24611"/>
                    </a:lnTo>
                    <a:lnTo>
                      <a:pt x="157517" y="260882"/>
                    </a:lnTo>
                    <a:lnTo>
                      <a:pt x="231353" y="78756"/>
                    </a:lnTo>
                    <a:lnTo>
                      <a:pt x="310112" y="255959"/>
                    </a:lnTo>
                    <a:lnTo>
                      <a:pt x="388870" y="24611"/>
                    </a:lnTo>
                    <a:lnTo>
                      <a:pt x="467629" y="187047"/>
                    </a:lnTo>
                    <a:lnTo>
                      <a:pt x="551310" y="0"/>
                    </a:lnTo>
                    <a:lnTo>
                      <a:pt x="630069" y="231348"/>
                    </a:lnTo>
                    <a:lnTo>
                      <a:pt x="718672" y="93523"/>
                    </a:lnTo>
                    <a:lnTo>
                      <a:pt x="782663" y="255959"/>
                    </a:lnTo>
                    <a:lnTo>
                      <a:pt x="861422" y="29533"/>
                    </a:lnTo>
                    <a:lnTo>
                      <a:pt x="940181" y="162436"/>
                    </a:lnTo>
                    <a:lnTo>
                      <a:pt x="1018939" y="49223"/>
                    </a:lnTo>
                    <a:lnTo>
                      <a:pt x="1097698" y="182125"/>
                    </a:lnTo>
                    <a:lnTo>
                      <a:pt x="1186301" y="24611"/>
                    </a:lnTo>
                    <a:lnTo>
                      <a:pt x="1255215" y="201814"/>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Connector 72"/>
              <p:cNvCxnSpPr/>
              <p:nvPr/>
            </p:nvCxnSpPr>
            <p:spPr>
              <a:xfrm>
                <a:off x="3417339" y="5517903"/>
                <a:ext cx="0" cy="35280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25" name="Group 34"/>
          <p:cNvGrpSpPr/>
          <p:nvPr/>
        </p:nvGrpSpPr>
        <p:grpSpPr>
          <a:xfrm>
            <a:off x="2747652" y="1041401"/>
            <a:ext cx="6678999" cy="4088515"/>
            <a:chOff x="1223651" y="1023936"/>
            <a:chExt cx="6678999" cy="4088515"/>
          </a:xfrm>
        </p:grpSpPr>
        <p:pic>
          <p:nvPicPr>
            <p:cNvPr id="283" name="Picture 28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5845" y="4836226"/>
              <a:ext cx="279400" cy="276225"/>
            </a:xfrm>
            <a:prstGeom prst="rect">
              <a:avLst/>
            </a:prstGeom>
            <a:noFill/>
            <a:ln>
              <a:noFill/>
            </a:ln>
          </p:spPr>
        </p:pic>
        <p:pic>
          <p:nvPicPr>
            <p:cNvPr id="284" name="Picture 28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1698" y="4852101"/>
              <a:ext cx="266700" cy="244475"/>
            </a:xfrm>
            <a:prstGeom prst="rect">
              <a:avLst/>
            </a:prstGeom>
            <a:noFill/>
            <a:ln>
              <a:noFill/>
            </a:ln>
          </p:spPr>
        </p:pic>
        <p:pic>
          <p:nvPicPr>
            <p:cNvPr id="285" name="Picture 284"/>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4504" y="4866338"/>
              <a:ext cx="288000" cy="216000"/>
            </a:xfrm>
            <a:prstGeom prst="rect">
              <a:avLst/>
            </a:prstGeom>
            <a:noFill/>
            <a:ln>
              <a:noFill/>
            </a:ln>
          </p:spPr>
        </p:pic>
        <p:pic>
          <p:nvPicPr>
            <p:cNvPr id="287" name="Picture 28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07140" y="4314045"/>
              <a:ext cx="282575" cy="257175"/>
            </a:xfrm>
            <a:prstGeom prst="rect">
              <a:avLst/>
            </a:prstGeom>
            <a:noFill/>
            <a:ln>
              <a:noFill/>
            </a:ln>
          </p:spPr>
        </p:pic>
        <p:pic>
          <p:nvPicPr>
            <p:cNvPr id="289" name="Picture 28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56011" y="4013758"/>
              <a:ext cx="266700" cy="257175"/>
            </a:xfrm>
            <a:prstGeom prst="rect">
              <a:avLst/>
            </a:prstGeom>
            <a:noFill/>
            <a:ln>
              <a:noFill/>
            </a:ln>
          </p:spPr>
        </p:pic>
        <p:pic>
          <p:nvPicPr>
            <p:cNvPr id="290" name="Picture 28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35" y="4404450"/>
              <a:ext cx="279400" cy="276225"/>
            </a:xfrm>
            <a:prstGeom prst="rect">
              <a:avLst/>
            </a:prstGeom>
            <a:noFill/>
            <a:ln>
              <a:noFill/>
            </a:ln>
          </p:spPr>
        </p:pic>
        <p:pic>
          <p:nvPicPr>
            <p:cNvPr id="291" name="Picture 29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1556" y="4061967"/>
              <a:ext cx="288000" cy="216000"/>
            </a:xfrm>
            <a:prstGeom prst="rect">
              <a:avLst/>
            </a:prstGeom>
            <a:noFill/>
            <a:ln>
              <a:noFill/>
            </a:ln>
          </p:spPr>
        </p:pic>
        <p:pic>
          <p:nvPicPr>
            <p:cNvPr id="292" name="Picture 29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612" y="4480062"/>
              <a:ext cx="279400" cy="276225"/>
            </a:xfrm>
            <a:prstGeom prst="rect">
              <a:avLst/>
            </a:prstGeom>
            <a:noFill/>
            <a:ln>
              <a:noFill/>
            </a:ln>
          </p:spPr>
        </p:pic>
        <p:pic>
          <p:nvPicPr>
            <p:cNvPr id="293" name="Picture 29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79549" y="4627487"/>
              <a:ext cx="288000" cy="216000"/>
            </a:xfrm>
            <a:prstGeom prst="rect">
              <a:avLst/>
            </a:prstGeom>
            <a:noFill/>
            <a:ln>
              <a:noFill/>
            </a:ln>
          </p:spPr>
        </p:pic>
        <p:pic>
          <p:nvPicPr>
            <p:cNvPr id="294" name="Picture 29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24355" y="3637341"/>
              <a:ext cx="266700" cy="257175"/>
            </a:xfrm>
            <a:prstGeom prst="rect">
              <a:avLst/>
            </a:prstGeom>
            <a:noFill/>
            <a:ln>
              <a:noFill/>
            </a:ln>
          </p:spPr>
        </p:pic>
        <p:pic>
          <p:nvPicPr>
            <p:cNvPr id="295" name="Picture 29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1546" y="3627496"/>
              <a:ext cx="282575" cy="257175"/>
            </a:xfrm>
            <a:prstGeom prst="rect">
              <a:avLst/>
            </a:prstGeom>
            <a:noFill/>
            <a:ln>
              <a:noFill/>
            </a:ln>
          </p:spPr>
        </p:pic>
        <p:pic>
          <p:nvPicPr>
            <p:cNvPr id="299" name="Picture 29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7720" y="4158426"/>
              <a:ext cx="279400" cy="276225"/>
            </a:xfrm>
            <a:prstGeom prst="rect">
              <a:avLst/>
            </a:prstGeom>
            <a:noFill/>
            <a:ln>
              <a:noFill/>
            </a:ln>
          </p:spPr>
        </p:pic>
        <p:pic>
          <p:nvPicPr>
            <p:cNvPr id="300" name="Picture 299"/>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3420" y="4395015"/>
              <a:ext cx="288000" cy="216000"/>
            </a:xfrm>
            <a:prstGeom prst="rect">
              <a:avLst/>
            </a:prstGeom>
            <a:noFill/>
            <a:ln>
              <a:noFill/>
            </a:ln>
          </p:spPr>
        </p:pic>
        <p:pic>
          <p:nvPicPr>
            <p:cNvPr id="301" name="Picture 30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05998" y="2898055"/>
              <a:ext cx="282575" cy="257175"/>
            </a:xfrm>
            <a:prstGeom prst="rect">
              <a:avLst/>
            </a:prstGeom>
            <a:noFill/>
            <a:ln>
              <a:noFill/>
            </a:ln>
          </p:spPr>
        </p:pic>
        <p:pic>
          <p:nvPicPr>
            <p:cNvPr id="302" name="Picture 301"/>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3285" y="3169480"/>
              <a:ext cx="288000" cy="216000"/>
            </a:xfrm>
            <a:prstGeom prst="rect">
              <a:avLst/>
            </a:prstGeom>
            <a:noFill/>
            <a:ln>
              <a:noFill/>
            </a:ln>
          </p:spPr>
        </p:pic>
        <p:pic>
          <p:nvPicPr>
            <p:cNvPr id="305" name="Picture 30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64373" y="4827475"/>
              <a:ext cx="282575" cy="257175"/>
            </a:xfrm>
            <a:prstGeom prst="rect">
              <a:avLst/>
            </a:prstGeom>
            <a:noFill/>
            <a:ln>
              <a:noFill/>
            </a:ln>
          </p:spPr>
        </p:pic>
        <p:pic>
          <p:nvPicPr>
            <p:cNvPr id="306" name="Picture 30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7630" y="3619310"/>
              <a:ext cx="266700" cy="244475"/>
            </a:xfrm>
            <a:prstGeom prst="rect">
              <a:avLst/>
            </a:prstGeom>
            <a:noFill/>
            <a:ln>
              <a:noFill/>
            </a:ln>
          </p:spPr>
        </p:pic>
        <p:pic>
          <p:nvPicPr>
            <p:cNvPr id="307" name="Picture 306"/>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37810" y="2400391"/>
              <a:ext cx="288000" cy="216000"/>
            </a:xfrm>
            <a:prstGeom prst="rect">
              <a:avLst/>
            </a:prstGeom>
            <a:noFill/>
            <a:ln>
              <a:noFill/>
            </a:ln>
          </p:spPr>
        </p:pic>
        <p:pic>
          <p:nvPicPr>
            <p:cNvPr id="309" name="Picture 30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3250" y="2370279"/>
              <a:ext cx="279400" cy="276225"/>
            </a:xfrm>
            <a:prstGeom prst="rect">
              <a:avLst/>
            </a:prstGeom>
            <a:noFill/>
            <a:ln>
              <a:noFill/>
            </a:ln>
          </p:spPr>
        </p:pic>
        <p:pic>
          <p:nvPicPr>
            <p:cNvPr id="313" name="Picture 312"/>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30691" y="1719776"/>
              <a:ext cx="288000" cy="216000"/>
            </a:xfrm>
            <a:prstGeom prst="rect">
              <a:avLst/>
            </a:prstGeom>
            <a:noFill/>
            <a:ln>
              <a:noFill/>
            </a:ln>
          </p:spPr>
        </p:pic>
        <p:pic>
          <p:nvPicPr>
            <p:cNvPr id="314" name="Picture 31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1833" y="1023936"/>
              <a:ext cx="282575" cy="257175"/>
            </a:xfrm>
            <a:prstGeom prst="rect">
              <a:avLst/>
            </a:prstGeom>
            <a:noFill/>
            <a:ln>
              <a:noFill/>
            </a:ln>
          </p:spPr>
        </p:pic>
        <p:pic>
          <p:nvPicPr>
            <p:cNvPr id="315" name="Picture 3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8410" y="1030255"/>
              <a:ext cx="266700" cy="257175"/>
            </a:xfrm>
            <a:prstGeom prst="rect">
              <a:avLst/>
            </a:prstGeom>
            <a:noFill/>
            <a:ln>
              <a:noFill/>
            </a:ln>
          </p:spPr>
        </p:pic>
        <p:pic>
          <p:nvPicPr>
            <p:cNvPr id="316" name="Picture 315"/>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3539" y="1997798"/>
              <a:ext cx="288000" cy="216000"/>
            </a:xfrm>
            <a:prstGeom prst="rect">
              <a:avLst/>
            </a:prstGeom>
            <a:noFill/>
            <a:ln>
              <a:noFill/>
            </a:ln>
          </p:spPr>
        </p:pic>
        <p:pic>
          <p:nvPicPr>
            <p:cNvPr id="322" name="Picture 32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8566" y="1977937"/>
              <a:ext cx="282575" cy="257175"/>
            </a:xfrm>
            <a:prstGeom prst="rect">
              <a:avLst/>
            </a:prstGeom>
            <a:noFill/>
            <a:ln>
              <a:noFill/>
            </a:ln>
          </p:spPr>
        </p:pic>
        <p:pic>
          <p:nvPicPr>
            <p:cNvPr id="323" name="Picture 3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612" y="1261817"/>
              <a:ext cx="279400" cy="276225"/>
            </a:xfrm>
            <a:prstGeom prst="rect">
              <a:avLst/>
            </a:prstGeom>
            <a:noFill/>
            <a:ln>
              <a:noFill/>
            </a:ln>
          </p:spPr>
        </p:pic>
        <p:pic>
          <p:nvPicPr>
            <p:cNvPr id="325" name="Picture 3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3341" y="1705328"/>
              <a:ext cx="266700" cy="244475"/>
            </a:xfrm>
            <a:prstGeom prst="rect">
              <a:avLst/>
            </a:prstGeom>
            <a:noFill/>
            <a:ln>
              <a:noFill/>
            </a:ln>
          </p:spPr>
        </p:pic>
        <p:pic>
          <p:nvPicPr>
            <p:cNvPr id="327" name="Picture 32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1633" y="1939304"/>
              <a:ext cx="282575" cy="257175"/>
            </a:xfrm>
            <a:prstGeom prst="rect">
              <a:avLst/>
            </a:prstGeom>
            <a:noFill/>
            <a:ln>
              <a:noFill/>
            </a:ln>
          </p:spPr>
        </p:pic>
        <p:pic>
          <p:nvPicPr>
            <p:cNvPr id="328" name="Picture 327"/>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6970" y="2720550"/>
              <a:ext cx="288000" cy="216000"/>
            </a:xfrm>
            <a:prstGeom prst="rect">
              <a:avLst/>
            </a:prstGeom>
            <a:noFill/>
            <a:ln>
              <a:noFill/>
            </a:ln>
          </p:spPr>
        </p:pic>
        <p:pic>
          <p:nvPicPr>
            <p:cNvPr id="329" name="Picture 3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1701" y="2868854"/>
              <a:ext cx="279400" cy="276225"/>
            </a:xfrm>
            <a:prstGeom prst="rect">
              <a:avLst/>
            </a:prstGeom>
            <a:noFill/>
            <a:ln>
              <a:noFill/>
            </a:ln>
          </p:spPr>
        </p:pic>
        <p:pic>
          <p:nvPicPr>
            <p:cNvPr id="330" name="Picture 32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2746" y="3039570"/>
              <a:ext cx="266700" cy="257175"/>
            </a:xfrm>
            <a:prstGeom prst="rect">
              <a:avLst/>
            </a:prstGeom>
            <a:noFill/>
            <a:ln>
              <a:noFill/>
            </a:ln>
          </p:spPr>
        </p:pic>
        <p:pic>
          <p:nvPicPr>
            <p:cNvPr id="338" name="Picture 3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2576" y="3163470"/>
              <a:ext cx="266700" cy="244475"/>
            </a:xfrm>
            <a:prstGeom prst="rect">
              <a:avLst/>
            </a:prstGeom>
            <a:noFill/>
            <a:ln>
              <a:noFill/>
            </a:ln>
          </p:spPr>
        </p:pic>
        <p:pic>
          <p:nvPicPr>
            <p:cNvPr id="339" name="Picture 33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42680" y="4246617"/>
              <a:ext cx="282575" cy="257175"/>
            </a:xfrm>
            <a:prstGeom prst="rect">
              <a:avLst/>
            </a:prstGeom>
            <a:noFill/>
            <a:ln>
              <a:noFill/>
            </a:ln>
          </p:spPr>
        </p:pic>
        <p:pic>
          <p:nvPicPr>
            <p:cNvPr id="340" name="Picture 33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61278" y="3445538"/>
              <a:ext cx="266700" cy="257175"/>
            </a:xfrm>
            <a:prstGeom prst="rect">
              <a:avLst/>
            </a:prstGeom>
            <a:noFill/>
            <a:ln>
              <a:noFill/>
            </a:ln>
          </p:spPr>
        </p:pic>
        <p:pic>
          <p:nvPicPr>
            <p:cNvPr id="346" name="Picture 34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4762" y="2928590"/>
              <a:ext cx="266700" cy="257175"/>
            </a:xfrm>
            <a:prstGeom prst="rect">
              <a:avLst/>
            </a:prstGeom>
            <a:noFill/>
            <a:ln>
              <a:noFill/>
            </a:ln>
          </p:spPr>
        </p:pic>
        <p:pic>
          <p:nvPicPr>
            <p:cNvPr id="347" name="Picture 34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8412" y="3169480"/>
              <a:ext cx="279400" cy="276225"/>
            </a:xfrm>
            <a:prstGeom prst="rect">
              <a:avLst/>
            </a:prstGeom>
            <a:noFill/>
            <a:ln>
              <a:noFill/>
            </a:ln>
          </p:spPr>
        </p:pic>
        <p:pic>
          <p:nvPicPr>
            <p:cNvPr id="350" name="Picture 34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46825" y="1661873"/>
              <a:ext cx="282575" cy="257175"/>
            </a:xfrm>
            <a:prstGeom prst="rect">
              <a:avLst/>
            </a:prstGeom>
            <a:noFill/>
            <a:ln>
              <a:noFill/>
            </a:ln>
          </p:spPr>
        </p:pic>
        <p:pic>
          <p:nvPicPr>
            <p:cNvPr id="351" name="Picture 350"/>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44112" y="1944536"/>
              <a:ext cx="288000" cy="216000"/>
            </a:xfrm>
            <a:prstGeom prst="rect">
              <a:avLst/>
            </a:prstGeom>
            <a:noFill/>
            <a:ln>
              <a:noFill/>
            </a:ln>
          </p:spPr>
        </p:pic>
        <p:pic>
          <p:nvPicPr>
            <p:cNvPr id="353" name="Picture 35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741" y="1242860"/>
              <a:ext cx="279400" cy="276225"/>
            </a:xfrm>
            <a:prstGeom prst="rect">
              <a:avLst/>
            </a:prstGeom>
            <a:noFill/>
            <a:ln>
              <a:noFill/>
            </a:ln>
          </p:spPr>
        </p:pic>
        <p:pic>
          <p:nvPicPr>
            <p:cNvPr id="354" name="Picture 35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23651" y="1252385"/>
              <a:ext cx="266700" cy="257175"/>
            </a:xfrm>
            <a:prstGeom prst="rect">
              <a:avLst/>
            </a:prstGeom>
            <a:noFill/>
            <a:ln>
              <a:noFill/>
            </a:ln>
          </p:spPr>
        </p:pic>
        <p:pic>
          <p:nvPicPr>
            <p:cNvPr id="358" name="Picture 35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1734" y="2292633"/>
              <a:ext cx="266700" cy="244475"/>
            </a:xfrm>
            <a:prstGeom prst="rect">
              <a:avLst/>
            </a:prstGeom>
            <a:noFill/>
            <a:ln>
              <a:noFill/>
            </a:ln>
          </p:spPr>
        </p:pic>
        <p:pic>
          <p:nvPicPr>
            <p:cNvPr id="359" name="Picture 35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8217" y="2276758"/>
              <a:ext cx="279400" cy="276225"/>
            </a:xfrm>
            <a:prstGeom prst="rect">
              <a:avLst/>
            </a:prstGeom>
            <a:noFill/>
            <a:ln>
              <a:noFill/>
            </a:ln>
          </p:spPr>
        </p:pic>
        <p:pic>
          <p:nvPicPr>
            <p:cNvPr id="360" name="Picture 35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438" y="4774606"/>
              <a:ext cx="266700" cy="244475"/>
            </a:xfrm>
            <a:prstGeom prst="rect">
              <a:avLst/>
            </a:prstGeom>
            <a:noFill/>
            <a:ln>
              <a:noFill/>
            </a:ln>
          </p:spPr>
        </p:pic>
        <p:pic>
          <p:nvPicPr>
            <p:cNvPr id="361" name="Picture 36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1648" y="1169704"/>
              <a:ext cx="288000" cy="216000"/>
            </a:xfrm>
            <a:prstGeom prst="rect">
              <a:avLst/>
            </a:prstGeom>
            <a:noFill/>
            <a:ln>
              <a:noFill/>
            </a:ln>
          </p:spPr>
        </p:pic>
        <p:pic>
          <p:nvPicPr>
            <p:cNvPr id="362" name="Picture 3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0121" y="2019683"/>
              <a:ext cx="279400" cy="276225"/>
            </a:xfrm>
            <a:prstGeom prst="rect">
              <a:avLst/>
            </a:prstGeom>
            <a:noFill/>
            <a:ln>
              <a:noFill/>
            </a:ln>
          </p:spPr>
        </p:pic>
        <p:pic>
          <p:nvPicPr>
            <p:cNvPr id="363" name="Picture 36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20912" y="1331391"/>
              <a:ext cx="266700" cy="257175"/>
            </a:xfrm>
            <a:prstGeom prst="rect">
              <a:avLst/>
            </a:prstGeom>
            <a:noFill/>
            <a:ln>
              <a:noFill/>
            </a:ln>
          </p:spPr>
        </p:pic>
        <p:pic>
          <p:nvPicPr>
            <p:cNvPr id="364" name="Picture 36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5267" y="4845751"/>
              <a:ext cx="266700" cy="257175"/>
            </a:xfrm>
            <a:prstGeom prst="rect">
              <a:avLst/>
            </a:prstGeom>
            <a:noFill/>
            <a:ln>
              <a:noFill/>
            </a:ln>
          </p:spPr>
        </p:pic>
        <p:pic>
          <p:nvPicPr>
            <p:cNvPr id="365" name="Picture 36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9403" y="3643691"/>
              <a:ext cx="266700" cy="244475"/>
            </a:xfrm>
            <a:prstGeom prst="rect">
              <a:avLst/>
            </a:prstGeom>
            <a:noFill/>
            <a:ln>
              <a:noFill/>
            </a:ln>
          </p:spPr>
        </p:pic>
        <p:pic>
          <p:nvPicPr>
            <p:cNvPr id="366" name="Picture 36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7656" y="3643691"/>
              <a:ext cx="266700" cy="244475"/>
            </a:xfrm>
            <a:prstGeom prst="rect">
              <a:avLst/>
            </a:prstGeom>
            <a:noFill/>
            <a:ln>
              <a:noFill/>
            </a:ln>
          </p:spPr>
        </p:pic>
        <p:pic>
          <p:nvPicPr>
            <p:cNvPr id="367" name="Picture 36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0877" y="1095675"/>
              <a:ext cx="266700" cy="244475"/>
            </a:xfrm>
            <a:prstGeom prst="rect">
              <a:avLst/>
            </a:prstGeom>
            <a:noFill/>
            <a:ln>
              <a:noFill/>
            </a:ln>
          </p:spPr>
        </p:pic>
        <p:pic>
          <p:nvPicPr>
            <p:cNvPr id="381" name="Picture 38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3885" y="1934612"/>
              <a:ext cx="288000" cy="216000"/>
            </a:xfrm>
            <a:prstGeom prst="rect">
              <a:avLst/>
            </a:prstGeom>
            <a:noFill/>
            <a:ln>
              <a:noFill/>
            </a:ln>
          </p:spPr>
        </p:pic>
        <p:pic>
          <p:nvPicPr>
            <p:cNvPr id="382" name="Picture 38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4535" y="1660772"/>
              <a:ext cx="266700" cy="257175"/>
            </a:xfrm>
            <a:prstGeom prst="rect">
              <a:avLst/>
            </a:prstGeom>
            <a:noFill/>
            <a:ln>
              <a:noFill/>
            </a:ln>
          </p:spPr>
        </p:pic>
        <p:pic>
          <p:nvPicPr>
            <p:cNvPr id="193" name="Picture 19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6001" y="1349422"/>
              <a:ext cx="288000" cy="216000"/>
            </a:xfrm>
            <a:prstGeom prst="rect">
              <a:avLst/>
            </a:prstGeom>
            <a:noFill/>
            <a:ln>
              <a:noFill/>
            </a:ln>
          </p:spPr>
        </p:pic>
        <p:pic>
          <p:nvPicPr>
            <p:cNvPr id="194" name="Picture 19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6651" y="1956235"/>
              <a:ext cx="266700" cy="257175"/>
            </a:xfrm>
            <a:prstGeom prst="rect">
              <a:avLst/>
            </a:prstGeom>
            <a:noFill/>
            <a:ln>
              <a:noFill/>
            </a:ln>
          </p:spPr>
        </p:pic>
      </p:grpSp>
      <p:grpSp>
        <p:nvGrpSpPr>
          <p:cNvPr id="26" name="Group 129"/>
          <p:cNvGrpSpPr/>
          <p:nvPr/>
        </p:nvGrpSpPr>
        <p:grpSpPr>
          <a:xfrm>
            <a:off x="1681340" y="3467100"/>
            <a:ext cx="1202530" cy="1046775"/>
            <a:chOff x="157340" y="3467099"/>
            <a:chExt cx="1202530" cy="1046775"/>
          </a:xfrm>
        </p:grpSpPr>
        <p:sp>
          <p:nvSpPr>
            <p:cNvPr id="132" name="Rectangle 131"/>
            <p:cNvSpPr/>
            <p:nvPr/>
          </p:nvSpPr>
          <p:spPr>
            <a:xfrm>
              <a:off x="157340" y="3467099"/>
              <a:ext cx="1202530" cy="1046775"/>
            </a:xfrm>
            <a:prstGeom prst="rect">
              <a:avLst/>
            </a:prstGeom>
            <a:solidFill>
              <a:srgbClr val="F9FFF9"/>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1" name="Group 133"/>
            <p:cNvGrpSpPr/>
            <p:nvPr/>
          </p:nvGrpSpPr>
          <p:grpSpPr>
            <a:xfrm>
              <a:off x="316376" y="3887579"/>
              <a:ext cx="884458" cy="579899"/>
              <a:chOff x="316376" y="3887579"/>
              <a:chExt cx="884458" cy="579899"/>
            </a:xfrm>
          </p:grpSpPr>
          <p:pic>
            <p:nvPicPr>
              <p:cNvPr id="138" name="Picture 13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976" y="3889292"/>
                <a:ext cx="279400" cy="276225"/>
              </a:xfrm>
              <a:prstGeom prst="rect">
                <a:avLst/>
              </a:prstGeom>
              <a:noFill/>
              <a:ln>
                <a:noFill/>
              </a:ln>
            </p:spPr>
          </p:pic>
          <p:pic>
            <p:nvPicPr>
              <p:cNvPr id="140" name="Picture 13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680" y="3887579"/>
                <a:ext cx="282575" cy="257175"/>
              </a:xfrm>
              <a:prstGeom prst="rect">
                <a:avLst/>
              </a:prstGeom>
              <a:noFill/>
              <a:ln>
                <a:noFill/>
              </a:ln>
            </p:spPr>
          </p:pic>
          <p:pic>
            <p:nvPicPr>
              <p:cNvPr id="141" name="Picture 14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4134" y="4210303"/>
                <a:ext cx="266700" cy="257175"/>
              </a:xfrm>
              <a:prstGeom prst="rect">
                <a:avLst/>
              </a:prstGeom>
              <a:noFill/>
              <a:ln>
                <a:noFill/>
              </a:ln>
            </p:spPr>
          </p:pic>
          <p:pic>
            <p:nvPicPr>
              <p:cNvPr id="142" name="Picture 14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134" y="3905167"/>
                <a:ext cx="266700" cy="244475"/>
              </a:xfrm>
              <a:prstGeom prst="rect">
                <a:avLst/>
              </a:prstGeom>
              <a:noFill/>
              <a:ln>
                <a:noFill/>
              </a:ln>
            </p:spPr>
          </p:pic>
          <p:pic>
            <p:nvPicPr>
              <p:cNvPr id="143" name="Picture 14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255" y="4230890"/>
                <a:ext cx="288000" cy="216000"/>
              </a:xfrm>
              <a:prstGeom prst="rect">
                <a:avLst/>
              </a:prstGeom>
              <a:noFill/>
              <a:ln>
                <a:noFill/>
              </a:ln>
            </p:spPr>
          </p:pic>
          <p:pic>
            <p:nvPicPr>
              <p:cNvPr id="144" name="Picture 143"/>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6376" y="4230890"/>
                <a:ext cx="288000" cy="216000"/>
              </a:xfrm>
              <a:prstGeom prst="rect">
                <a:avLst/>
              </a:prstGeom>
              <a:noFill/>
              <a:ln>
                <a:noFill/>
              </a:ln>
            </p:spPr>
          </p:pic>
        </p:grpSp>
        <p:sp>
          <p:nvSpPr>
            <p:cNvPr id="136" name="TextBox 135"/>
            <p:cNvSpPr txBox="1"/>
            <p:nvPr/>
          </p:nvSpPr>
          <p:spPr>
            <a:xfrm>
              <a:off x="252868" y="3567416"/>
              <a:ext cx="1011475" cy="230832"/>
            </a:xfrm>
            <a:prstGeom prst="rect">
              <a:avLst/>
            </a:prstGeom>
            <a:noFill/>
            <a:ln>
              <a:noFill/>
            </a:ln>
          </p:spPr>
          <p:txBody>
            <a:bodyPr wrap="square" rtlCol="0">
              <a:spAutoFit/>
            </a:bodyPr>
            <a:lstStyle/>
            <a:p>
              <a:pPr algn="ctr"/>
              <a:r>
                <a:rPr lang="en-US" sz="900" dirty="0"/>
                <a:t>Resources:</a:t>
              </a:r>
            </a:p>
          </p:txBody>
        </p:sp>
      </p:grpSp>
      <p:cxnSp>
        <p:nvCxnSpPr>
          <p:cNvPr id="130" name="Straight Arrow Connector 129"/>
          <p:cNvCxnSpPr/>
          <p:nvPr/>
        </p:nvCxnSpPr>
        <p:spPr>
          <a:xfrm>
            <a:off x="8847958" y="1376981"/>
            <a:ext cx="669494"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a:stCxn id="156" idx="0"/>
          </p:cNvCxnSpPr>
          <p:nvPr/>
        </p:nvCxnSpPr>
        <p:spPr>
          <a:xfrm flipH="1" flipV="1">
            <a:off x="3942977" y="5261991"/>
            <a:ext cx="7229" cy="82419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a:off x="2660962" y="2614186"/>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p:nvPr/>
        </p:nvCxnSpPr>
        <p:spPr>
          <a:xfrm flipV="1">
            <a:off x="5897644" y="1202469"/>
            <a:ext cx="0" cy="991085"/>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H="1" flipV="1">
            <a:off x="4558421" y="1393515"/>
            <a:ext cx="1530287" cy="800039"/>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6143063" y="1393515"/>
            <a:ext cx="1472255" cy="786661"/>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4087398" y="1550375"/>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4098636" y="4024785"/>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V="1">
            <a:off x="4556496" y="1253363"/>
            <a:ext cx="3064422" cy="1237205"/>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flipV="1">
            <a:off x="4535946" y="2809504"/>
            <a:ext cx="1562165" cy="1865512"/>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flipH="1">
            <a:off x="2660962" y="1152221"/>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H="1">
            <a:off x="2660962" y="5090064"/>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flipV="1">
            <a:off x="4087397" y="2787580"/>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sp>
        <p:nvSpPr>
          <p:cNvPr id="156" name="Text Box 57"/>
          <p:cNvSpPr txBox="1">
            <a:spLocks noChangeArrowheads="1"/>
          </p:cNvSpPr>
          <p:nvPr/>
        </p:nvSpPr>
        <p:spPr bwMode="auto">
          <a:xfrm>
            <a:off x="3443826" y="6086188"/>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GP referrals</a:t>
            </a:r>
          </a:p>
        </p:txBody>
      </p:sp>
      <p:grpSp>
        <p:nvGrpSpPr>
          <p:cNvPr id="32" name="Group 2"/>
          <p:cNvGrpSpPr/>
          <p:nvPr/>
        </p:nvGrpSpPr>
        <p:grpSpPr>
          <a:xfrm>
            <a:off x="2759255" y="1022706"/>
            <a:ext cx="6656389" cy="4195018"/>
            <a:chOff x="1235254" y="1022706"/>
            <a:chExt cx="6656389" cy="4195018"/>
          </a:xfrm>
        </p:grpSpPr>
        <p:pic>
          <p:nvPicPr>
            <p:cNvPr id="158" name="Picture 15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6002" y="1265336"/>
              <a:ext cx="279400" cy="276225"/>
            </a:xfrm>
            <a:prstGeom prst="rect">
              <a:avLst/>
            </a:prstGeom>
            <a:noFill/>
            <a:ln>
              <a:noFill/>
            </a:ln>
          </p:spPr>
        </p:pic>
        <p:pic>
          <p:nvPicPr>
            <p:cNvPr id="159" name="Picture 158"/>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3643" y="1295448"/>
              <a:ext cx="288000" cy="216000"/>
            </a:xfrm>
            <a:prstGeom prst="rect">
              <a:avLst/>
            </a:prstGeom>
            <a:noFill/>
            <a:ln>
              <a:noFill/>
            </a:ln>
          </p:spPr>
        </p:pic>
        <p:pic>
          <p:nvPicPr>
            <p:cNvPr id="160" name="Picture 159"/>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5142" y="1861542"/>
              <a:ext cx="288000" cy="216000"/>
            </a:xfrm>
            <a:prstGeom prst="rect">
              <a:avLst/>
            </a:prstGeom>
            <a:noFill/>
            <a:ln>
              <a:noFill/>
            </a:ln>
          </p:spPr>
        </p:pic>
        <p:pic>
          <p:nvPicPr>
            <p:cNvPr id="161" name="Picture 16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8032" y="1512599"/>
              <a:ext cx="266700" cy="257175"/>
            </a:xfrm>
            <a:prstGeom prst="rect">
              <a:avLst/>
            </a:prstGeom>
            <a:noFill/>
            <a:ln>
              <a:noFill/>
            </a:ln>
          </p:spPr>
        </p:pic>
        <p:pic>
          <p:nvPicPr>
            <p:cNvPr id="162" name="Picture 161"/>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66467" y="1561044"/>
              <a:ext cx="288000" cy="216000"/>
            </a:xfrm>
            <a:prstGeom prst="rect">
              <a:avLst/>
            </a:prstGeom>
            <a:noFill/>
            <a:ln>
              <a:noFill/>
            </a:ln>
          </p:spPr>
        </p:pic>
        <p:pic>
          <p:nvPicPr>
            <p:cNvPr id="163" name="Picture 16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2389" y="1415258"/>
              <a:ext cx="266700" cy="244475"/>
            </a:xfrm>
            <a:prstGeom prst="rect">
              <a:avLst/>
            </a:prstGeom>
            <a:noFill/>
            <a:ln>
              <a:noFill/>
            </a:ln>
          </p:spPr>
        </p:pic>
        <p:pic>
          <p:nvPicPr>
            <p:cNvPr id="165" name="Picture 16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1461" y="2186880"/>
              <a:ext cx="266700" cy="257175"/>
            </a:xfrm>
            <a:prstGeom prst="rect">
              <a:avLst/>
            </a:prstGeom>
            <a:noFill/>
            <a:ln>
              <a:noFill/>
            </a:ln>
          </p:spPr>
        </p:pic>
        <p:pic>
          <p:nvPicPr>
            <p:cNvPr id="166" name="Picture 16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3733" y="1573682"/>
              <a:ext cx="279400" cy="276225"/>
            </a:xfrm>
            <a:prstGeom prst="rect">
              <a:avLst/>
            </a:prstGeom>
            <a:noFill/>
            <a:ln>
              <a:noFill/>
            </a:ln>
          </p:spPr>
        </p:pic>
        <p:pic>
          <p:nvPicPr>
            <p:cNvPr id="167" name="Picture 16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40596" y="1817426"/>
              <a:ext cx="266700" cy="257175"/>
            </a:xfrm>
            <a:prstGeom prst="rect">
              <a:avLst/>
            </a:prstGeom>
            <a:noFill/>
            <a:ln>
              <a:noFill/>
            </a:ln>
          </p:spPr>
        </p:pic>
        <p:pic>
          <p:nvPicPr>
            <p:cNvPr id="168" name="Picture 16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8692" y="4269093"/>
              <a:ext cx="282575" cy="257175"/>
            </a:xfrm>
            <a:prstGeom prst="rect">
              <a:avLst/>
            </a:prstGeom>
            <a:noFill/>
            <a:ln>
              <a:noFill/>
            </a:ln>
          </p:spPr>
        </p:pic>
        <p:pic>
          <p:nvPicPr>
            <p:cNvPr id="169" name="Picture 16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1117" y="3375283"/>
              <a:ext cx="279400" cy="276225"/>
            </a:xfrm>
            <a:prstGeom prst="rect">
              <a:avLst/>
            </a:prstGeom>
            <a:noFill/>
            <a:ln>
              <a:noFill/>
            </a:ln>
          </p:spPr>
        </p:pic>
        <p:pic>
          <p:nvPicPr>
            <p:cNvPr id="170" name="Picture 16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5154" y="4197368"/>
              <a:ext cx="266700" cy="244475"/>
            </a:xfrm>
            <a:prstGeom prst="rect">
              <a:avLst/>
            </a:prstGeom>
            <a:noFill/>
            <a:ln>
              <a:noFill/>
            </a:ln>
          </p:spPr>
        </p:pic>
        <p:pic>
          <p:nvPicPr>
            <p:cNvPr id="171" name="Picture 170"/>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5151" y="4428138"/>
              <a:ext cx="288000" cy="216000"/>
            </a:xfrm>
            <a:prstGeom prst="rect">
              <a:avLst/>
            </a:prstGeom>
            <a:noFill/>
            <a:ln>
              <a:noFill/>
            </a:ln>
          </p:spPr>
        </p:pic>
        <p:pic>
          <p:nvPicPr>
            <p:cNvPr id="172" name="Picture 171"/>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2651" y="2956549"/>
              <a:ext cx="288000" cy="216000"/>
            </a:xfrm>
            <a:prstGeom prst="rect">
              <a:avLst/>
            </a:prstGeom>
            <a:noFill/>
            <a:ln>
              <a:noFill/>
            </a:ln>
          </p:spPr>
        </p:pic>
        <p:pic>
          <p:nvPicPr>
            <p:cNvPr id="174" name="Picture 17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3301" y="3164588"/>
              <a:ext cx="266700" cy="257175"/>
            </a:xfrm>
            <a:prstGeom prst="rect">
              <a:avLst/>
            </a:prstGeom>
            <a:noFill/>
            <a:ln>
              <a:noFill/>
            </a:ln>
          </p:spPr>
        </p:pic>
        <p:pic>
          <p:nvPicPr>
            <p:cNvPr id="175" name="Picture 174"/>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2651" y="1787795"/>
              <a:ext cx="288000" cy="216000"/>
            </a:xfrm>
            <a:prstGeom prst="rect">
              <a:avLst/>
            </a:prstGeom>
            <a:noFill/>
            <a:ln>
              <a:noFill/>
            </a:ln>
          </p:spPr>
        </p:pic>
        <p:pic>
          <p:nvPicPr>
            <p:cNvPr id="176" name="Picture 17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5471" y="1022706"/>
              <a:ext cx="282575" cy="257175"/>
            </a:xfrm>
            <a:prstGeom prst="rect">
              <a:avLst/>
            </a:prstGeom>
            <a:noFill/>
            <a:ln>
              <a:noFill/>
            </a:ln>
          </p:spPr>
        </p:pic>
        <p:pic>
          <p:nvPicPr>
            <p:cNvPr id="177" name="Picture 17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7093" y="2496626"/>
              <a:ext cx="266700" cy="257175"/>
            </a:xfrm>
            <a:prstGeom prst="rect">
              <a:avLst/>
            </a:prstGeom>
            <a:noFill/>
            <a:ln>
              <a:noFill/>
            </a:ln>
          </p:spPr>
        </p:pic>
        <p:pic>
          <p:nvPicPr>
            <p:cNvPr id="178" name="Picture 177"/>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35254" y="2517213"/>
              <a:ext cx="288000" cy="216000"/>
            </a:xfrm>
            <a:prstGeom prst="rect">
              <a:avLst/>
            </a:prstGeom>
            <a:noFill/>
            <a:ln>
              <a:noFill/>
            </a:ln>
          </p:spPr>
        </p:pic>
        <p:pic>
          <p:nvPicPr>
            <p:cNvPr id="179" name="Picture 17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5471" y="4960549"/>
              <a:ext cx="282575" cy="257175"/>
            </a:xfrm>
            <a:prstGeom prst="rect">
              <a:avLst/>
            </a:prstGeom>
            <a:noFill/>
            <a:ln>
              <a:noFill/>
            </a:ln>
          </p:spPr>
        </p:pic>
        <p:pic>
          <p:nvPicPr>
            <p:cNvPr id="180" name="Picture 17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6651" y="1956235"/>
              <a:ext cx="266700" cy="257175"/>
            </a:xfrm>
            <a:prstGeom prst="rect">
              <a:avLst/>
            </a:prstGeom>
            <a:noFill/>
            <a:ln>
              <a:noFill/>
            </a:ln>
          </p:spPr>
        </p:pic>
        <p:pic>
          <p:nvPicPr>
            <p:cNvPr id="181" name="Picture 18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1527" y="1298033"/>
              <a:ext cx="279400" cy="276225"/>
            </a:xfrm>
            <a:prstGeom prst="rect">
              <a:avLst/>
            </a:prstGeom>
            <a:noFill/>
            <a:ln>
              <a:noFill/>
            </a:ln>
          </p:spPr>
        </p:pic>
      </p:grpSp>
      <p:grpSp>
        <p:nvGrpSpPr>
          <p:cNvPr id="33" name="Group 244"/>
          <p:cNvGrpSpPr/>
          <p:nvPr/>
        </p:nvGrpSpPr>
        <p:grpSpPr>
          <a:xfrm>
            <a:off x="2302332" y="1500902"/>
            <a:ext cx="7644645" cy="3245477"/>
            <a:chOff x="778331" y="1500901"/>
            <a:chExt cx="7644645" cy="3245477"/>
          </a:xfrm>
        </p:grpSpPr>
        <p:grpSp>
          <p:nvGrpSpPr>
            <p:cNvPr id="34" name="Group 242"/>
            <p:cNvGrpSpPr/>
            <p:nvPr/>
          </p:nvGrpSpPr>
          <p:grpSpPr>
            <a:xfrm>
              <a:off x="7455857" y="3924390"/>
              <a:ext cx="814719" cy="821988"/>
              <a:chOff x="911821" y="2247943"/>
              <a:chExt cx="914163" cy="922320"/>
            </a:xfrm>
          </p:grpSpPr>
          <p:grpSp>
            <p:nvGrpSpPr>
              <p:cNvPr id="35" name="Group 243"/>
              <p:cNvGrpSpPr/>
              <p:nvPr/>
            </p:nvGrpSpPr>
            <p:grpSpPr>
              <a:xfrm>
                <a:off x="911821" y="2247943"/>
                <a:ext cx="914163" cy="628209"/>
                <a:chOff x="412979" y="1381347"/>
                <a:chExt cx="1369586" cy="941174"/>
              </a:xfrm>
            </p:grpSpPr>
            <p:cxnSp>
              <p:nvCxnSpPr>
                <p:cNvPr id="236" name="Straight Connector 23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37" name="Freeform 23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8" name="Straight Connector 23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39" name="Straight Connector 238"/>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35" name="TextBox 234"/>
              <p:cNvSpPr txBox="1"/>
              <p:nvPr/>
            </p:nvSpPr>
            <p:spPr>
              <a:xfrm>
                <a:off x="940521" y="2876721"/>
                <a:ext cx="735150" cy="293542"/>
              </a:xfrm>
              <a:prstGeom prst="rect">
                <a:avLst/>
              </a:prstGeom>
              <a:noFill/>
              <a:ln>
                <a:noFill/>
              </a:ln>
            </p:spPr>
            <p:txBody>
              <a:bodyPr wrap="none" rtlCol="0">
                <a:spAutoFit/>
              </a:bodyPr>
              <a:lstStyle/>
              <a:p>
                <a:pPr algn="ctr"/>
                <a:r>
                  <a:rPr lang="en-US" sz="1100"/>
                  <a:t>4 hours</a:t>
                </a:r>
              </a:p>
            </p:txBody>
          </p:sp>
        </p:grpSp>
        <p:grpSp>
          <p:nvGrpSpPr>
            <p:cNvPr id="36" name="Group 251"/>
            <p:cNvGrpSpPr/>
            <p:nvPr/>
          </p:nvGrpSpPr>
          <p:grpSpPr>
            <a:xfrm>
              <a:off x="7442577" y="2724240"/>
              <a:ext cx="827999" cy="821988"/>
              <a:chOff x="896920" y="2247943"/>
              <a:chExt cx="929064" cy="922320"/>
            </a:xfrm>
          </p:grpSpPr>
          <p:grpSp>
            <p:nvGrpSpPr>
              <p:cNvPr id="37" name="Group 252"/>
              <p:cNvGrpSpPr/>
              <p:nvPr/>
            </p:nvGrpSpPr>
            <p:grpSpPr>
              <a:xfrm>
                <a:off x="911821" y="2247943"/>
                <a:ext cx="914163" cy="628209"/>
                <a:chOff x="412979" y="1381347"/>
                <a:chExt cx="1369586" cy="941174"/>
              </a:xfrm>
            </p:grpSpPr>
            <p:cxnSp>
              <p:nvCxnSpPr>
                <p:cNvPr id="229" name="Straight Connector 228"/>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30" name="Freeform 229"/>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DE860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1" name="Straight Connector 230"/>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32" name="Straight Connector 231"/>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28" name="TextBox 227"/>
              <p:cNvSpPr txBox="1"/>
              <p:nvPr/>
            </p:nvSpPr>
            <p:spPr>
              <a:xfrm>
                <a:off x="896920" y="2876721"/>
                <a:ext cx="822351" cy="293542"/>
              </a:xfrm>
              <a:prstGeom prst="rect">
                <a:avLst/>
              </a:prstGeom>
              <a:noFill/>
              <a:ln>
                <a:noFill/>
              </a:ln>
            </p:spPr>
            <p:txBody>
              <a:bodyPr wrap="none" rtlCol="0">
                <a:spAutoFit/>
              </a:bodyPr>
              <a:lstStyle/>
              <a:p>
                <a:pPr algn="ctr"/>
                <a:r>
                  <a:rPr lang="en-US" sz="1100"/>
                  <a:t>12 hours</a:t>
                </a:r>
              </a:p>
            </p:txBody>
          </p:sp>
        </p:grpSp>
        <p:grpSp>
          <p:nvGrpSpPr>
            <p:cNvPr id="38" name="Group 258"/>
            <p:cNvGrpSpPr/>
            <p:nvPr/>
          </p:nvGrpSpPr>
          <p:grpSpPr>
            <a:xfrm>
              <a:off x="5267839" y="2073002"/>
              <a:ext cx="814719" cy="821988"/>
              <a:chOff x="911821" y="2247943"/>
              <a:chExt cx="914163" cy="922320"/>
            </a:xfrm>
          </p:grpSpPr>
          <p:grpSp>
            <p:nvGrpSpPr>
              <p:cNvPr id="39" name="Group 259"/>
              <p:cNvGrpSpPr/>
              <p:nvPr/>
            </p:nvGrpSpPr>
            <p:grpSpPr>
              <a:xfrm>
                <a:off x="911821" y="2247943"/>
                <a:ext cx="914163" cy="628209"/>
                <a:chOff x="412979" y="1381347"/>
                <a:chExt cx="1369586" cy="941174"/>
              </a:xfrm>
            </p:grpSpPr>
            <p:cxnSp>
              <p:nvCxnSpPr>
                <p:cNvPr id="224" name="Straight Connector 223"/>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25" name="Freeform 224"/>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00B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26" name="Straight Connector 225"/>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22" name="TextBox 221"/>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41" name="Group 284"/>
            <p:cNvGrpSpPr/>
            <p:nvPr/>
          </p:nvGrpSpPr>
          <p:grpSpPr>
            <a:xfrm>
              <a:off x="778331" y="1500901"/>
              <a:ext cx="814719" cy="821988"/>
              <a:chOff x="911821" y="2247943"/>
              <a:chExt cx="914163" cy="922320"/>
            </a:xfrm>
          </p:grpSpPr>
          <p:grpSp>
            <p:nvGrpSpPr>
              <p:cNvPr id="42" name="Group 285"/>
              <p:cNvGrpSpPr/>
              <p:nvPr/>
            </p:nvGrpSpPr>
            <p:grpSpPr>
              <a:xfrm>
                <a:off x="911821" y="2247943"/>
                <a:ext cx="914163" cy="628209"/>
                <a:chOff x="412979" y="1381347"/>
                <a:chExt cx="1369586" cy="941174"/>
              </a:xfrm>
            </p:grpSpPr>
            <p:cxnSp>
              <p:nvCxnSpPr>
                <p:cNvPr id="218" name="Straight Connector 217"/>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19" name="Freeform 218"/>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7029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20" name="Straight Connector 219"/>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17" name="TextBox 216"/>
              <p:cNvSpPr txBox="1"/>
              <p:nvPr/>
            </p:nvSpPr>
            <p:spPr>
              <a:xfrm>
                <a:off x="956863" y="2876721"/>
                <a:ext cx="702471" cy="293542"/>
              </a:xfrm>
              <a:prstGeom prst="rect">
                <a:avLst/>
              </a:prstGeom>
              <a:noFill/>
              <a:ln>
                <a:noFill/>
              </a:ln>
            </p:spPr>
            <p:txBody>
              <a:bodyPr wrap="none" rtlCol="0">
                <a:spAutoFit/>
              </a:bodyPr>
              <a:lstStyle/>
              <a:p>
                <a:pPr algn="ctr"/>
                <a:r>
                  <a:rPr lang="en-US" sz="1100"/>
                  <a:t>Weeks</a:t>
                </a:r>
              </a:p>
            </p:txBody>
          </p:sp>
        </p:grpSp>
        <p:grpSp>
          <p:nvGrpSpPr>
            <p:cNvPr id="43" name="Group 284"/>
            <p:cNvGrpSpPr/>
            <p:nvPr/>
          </p:nvGrpSpPr>
          <p:grpSpPr>
            <a:xfrm>
              <a:off x="7608257" y="1500901"/>
              <a:ext cx="814719" cy="821988"/>
              <a:chOff x="911821" y="2247943"/>
              <a:chExt cx="914163" cy="922320"/>
            </a:xfrm>
          </p:grpSpPr>
          <p:grpSp>
            <p:nvGrpSpPr>
              <p:cNvPr id="44" name="Group 285"/>
              <p:cNvGrpSpPr/>
              <p:nvPr/>
            </p:nvGrpSpPr>
            <p:grpSpPr>
              <a:xfrm>
                <a:off x="911821" y="2247943"/>
                <a:ext cx="914163" cy="628209"/>
                <a:chOff x="412979" y="1381347"/>
                <a:chExt cx="1369586" cy="941174"/>
              </a:xfrm>
            </p:grpSpPr>
            <p:cxnSp>
              <p:nvCxnSpPr>
                <p:cNvPr id="213" name="Straight Connector 212"/>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14" name="Freeform 213"/>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7029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15" name="Straight Connector 214"/>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11" name="TextBox 210"/>
              <p:cNvSpPr txBox="1"/>
              <p:nvPr/>
            </p:nvSpPr>
            <p:spPr>
              <a:xfrm>
                <a:off x="956863" y="2876721"/>
                <a:ext cx="702471" cy="293542"/>
              </a:xfrm>
              <a:prstGeom prst="rect">
                <a:avLst/>
              </a:prstGeom>
              <a:noFill/>
              <a:ln>
                <a:noFill/>
              </a:ln>
            </p:spPr>
            <p:txBody>
              <a:bodyPr wrap="none" rtlCol="0">
                <a:spAutoFit/>
              </a:bodyPr>
              <a:lstStyle/>
              <a:p>
                <a:pPr algn="ctr"/>
                <a:r>
                  <a:rPr lang="en-US" sz="1100"/>
                  <a:t>Weeks</a:t>
                </a:r>
              </a:p>
            </p:txBody>
          </p:sp>
        </p:grpSp>
        <p:grpSp>
          <p:nvGrpSpPr>
            <p:cNvPr id="46" name="Group 258"/>
            <p:cNvGrpSpPr/>
            <p:nvPr/>
          </p:nvGrpSpPr>
          <p:grpSpPr>
            <a:xfrm>
              <a:off x="3146271" y="2073002"/>
              <a:ext cx="814719" cy="821988"/>
              <a:chOff x="911821" y="2247943"/>
              <a:chExt cx="914163" cy="922320"/>
            </a:xfrm>
          </p:grpSpPr>
          <p:grpSp>
            <p:nvGrpSpPr>
              <p:cNvPr id="47" name="Group 259"/>
              <p:cNvGrpSpPr/>
              <p:nvPr/>
            </p:nvGrpSpPr>
            <p:grpSpPr>
              <a:xfrm>
                <a:off x="911821" y="2247943"/>
                <a:ext cx="914163" cy="628209"/>
                <a:chOff x="412979" y="1381347"/>
                <a:chExt cx="1369586" cy="941174"/>
              </a:xfrm>
            </p:grpSpPr>
            <p:cxnSp>
              <p:nvCxnSpPr>
                <p:cNvPr id="204" name="Straight Connector 203"/>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06" name="Freeform 205"/>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00B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08" name="Straight Connector 20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02" name="TextBox 201"/>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48" name="Group 251"/>
            <p:cNvGrpSpPr/>
            <p:nvPr/>
          </p:nvGrpSpPr>
          <p:grpSpPr>
            <a:xfrm>
              <a:off x="1376317" y="3839166"/>
              <a:ext cx="910554" cy="821989"/>
              <a:chOff x="804288" y="2247943"/>
              <a:chExt cx="1021696" cy="922321"/>
            </a:xfrm>
          </p:grpSpPr>
          <p:grpSp>
            <p:nvGrpSpPr>
              <p:cNvPr id="49" name="Group 252"/>
              <p:cNvGrpSpPr/>
              <p:nvPr/>
            </p:nvGrpSpPr>
            <p:grpSpPr>
              <a:xfrm>
                <a:off x="911821" y="2247943"/>
                <a:ext cx="914163" cy="628209"/>
                <a:chOff x="412979" y="1381347"/>
                <a:chExt cx="1369586" cy="941174"/>
              </a:xfrm>
            </p:grpSpPr>
            <p:cxnSp>
              <p:nvCxnSpPr>
                <p:cNvPr id="196" name="Straight Connector 19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97" name="Freeform 19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DE860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8" name="Straight Connector 19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195" name="TextBox 194"/>
              <p:cNvSpPr txBox="1"/>
              <p:nvPr/>
            </p:nvSpPr>
            <p:spPr>
              <a:xfrm>
                <a:off x="804288" y="2876722"/>
                <a:ext cx="1007613" cy="293542"/>
              </a:xfrm>
              <a:prstGeom prst="rect">
                <a:avLst/>
              </a:prstGeom>
              <a:noFill/>
              <a:ln>
                <a:noFill/>
              </a:ln>
            </p:spPr>
            <p:txBody>
              <a:bodyPr wrap="none" rtlCol="0">
                <a:spAutoFit/>
              </a:bodyPr>
              <a:lstStyle/>
              <a:p>
                <a:pPr algn="ctr"/>
                <a:r>
                  <a:rPr lang="en-US" sz="1100" dirty="0" err="1"/>
                  <a:t>Mins</a:t>
                </a:r>
                <a:r>
                  <a:rPr lang="en-US" sz="1100" dirty="0"/>
                  <a:t>/Hours</a:t>
                </a:r>
              </a:p>
            </p:txBody>
          </p:sp>
        </p:grpSp>
      </p:grpSp>
    </p:spTree>
    <p:extLst>
      <p:ext uri="{BB962C8B-B14F-4D97-AF65-F5344CB8AC3E}">
        <p14:creationId xmlns:p14="http://schemas.microsoft.com/office/powerpoint/2010/main" val="2783835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22" presetClass="entr" presetSubtype="4" fill="hold" nodeType="afterEffect">
                                  <p:stCondLst>
                                    <p:cond delay="1000"/>
                                  </p:stCondLst>
                                  <p:childTnLst>
                                    <p:set>
                                      <p:cBhvr>
                                        <p:cTn id="13" dur="1" fill="hold">
                                          <p:stCondLst>
                                            <p:cond delay="0"/>
                                          </p:stCondLst>
                                        </p:cTn>
                                        <p:tgtEl>
                                          <p:spTgt spid="201"/>
                                        </p:tgtEl>
                                        <p:attrNameLst>
                                          <p:attrName>style.visibility</p:attrName>
                                        </p:attrNameLst>
                                      </p:cBhvr>
                                      <p:to>
                                        <p:strVal val="visible"/>
                                      </p:to>
                                    </p:set>
                                    <p:animEffect transition="in" filter="wipe(down)">
                                      <p:cBhvr>
                                        <p:cTn id="14" dur="500"/>
                                        <p:tgtEl>
                                          <p:spTgt spid="201"/>
                                        </p:tgtEl>
                                      </p:cBhvr>
                                    </p:animEffect>
                                  </p:childTnLst>
                                </p:cTn>
                              </p:par>
                              <p:par>
                                <p:cTn id="15" presetID="22" presetClass="entr" presetSubtype="4" fill="hold" nodeType="withEffect">
                                  <p:stCondLst>
                                    <p:cond delay="0"/>
                                  </p:stCondLst>
                                  <p:childTnLst>
                                    <p:set>
                                      <p:cBhvr>
                                        <p:cTn id="16" dur="1" fill="hold">
                                          <p:stCondLst>
                                            <p:cond delay="0"/>
                                          </p:stCondLst>
                                        </p:cTn>
                                        <p:tgtEl>
                                          <p:spTgt spid="203"/>
                                        </p:tgtEl>
                                        <p:attrNameLst>
                                          <p:attrName>style.visibility</p:attrName>
                                        </p:attrNameLst>
                                      </p:cBhvr>
                                      <p:to>
                                        <p:strVal val="visible"/>
                                      </p:to>
                                    </p:set>
                                    <p:animEffect transition="in" filter="wipe(down)">
                                      <p:cBhvr>
                                        <p:cTn id="17" dur="500"/>
                                        <p:tgtEl>
                                          <p:spTgt spid="203"/>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33"/>
                                        </p:tgtEl>
                                        <p:attrNameLst>
                                          <p:attrName>style.visibility</p:attrName>
                                        </p:attrNameLst>
                                      </p:cBhvr>
                                      <p:to>
                                        <p:strVal val="visible"/>
                                      </p:to>
                                    </p:set>
                                    <p:animEffect transition="in" filter="wipe(left)">
                                      <p:cBhvr>
                                        <p:cTn id="25" dur="500"/>
                                        <p:tgtEl>
                                          <p:spTgt spid="13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par>
                          <p:cTn id="29" fill="hold">
                            <p:stCondLst>
                              <p:cond delay="3500"/>
                            </p:stCondLst>
                            <p:childTnLst>
                              <p:par>
                                <p:cTn id="30" presetID="22" presetClass="entr" presetSubtype="4" fill="hold" nodeType="afterEffect">
                                  <p:stCondLst>
                                    <p:cond delay="0"/>
                                  </p:stCondLst>
                                  <p:childTnLst>
                                    <p:set>
                                      <p:cBhvr>
                                        <p:cTn id="31" dur="1" fill="hold">
                                          <p:stCondLst>
                                            <p:cond delay="0"/>
                                          </p:stCondLst>
                                        </p:cTn>
                                        <p:tgtEl>
                                          <p:spTgt spid="205"/>
                                        </p:tgtEl>
                                        <p:attrNameLst>
                                          <p:attrName>style.visibility</p:attrName>
                                        </p:attrNameLst>
                                      </p:cBhvr>
                                      <p:to>
                                        <p:strVal val="visible"/>
                                      </p:to>
                                    </p:set>
                                    <p:animEffect transition="in" filter="wipe(down)">
                                      <p:cBhvr>
                                        <p:cTn id="32" dur="500"/>
                                        <p:tgtEl>
                                          <p:spTgt spid="205"/>
                                        </p:tgtEl>
                                      </p:cBhvr>
                                    </p:animEffect>
                                  </p:childTnLst>
                                </p:cTn>
                              </p:par>
                              <p:par>
                                <p:cTn id="33" presetID="22" presetClass="entr" presetSubtype="4"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07"/>
                                        </p:tgtEl>
                                        <p:attrNameLst>
                                          <p:attrName>style.visibility</p:attrName>
                                        </p:attrNameLst>
                                      </p:cBhvr>
                                      <p:to>
                                        <p:strVal val="visible"/>
                                      </p:to>
                                    </p:set>
                                    <p:animEffect transition="in" filter="wipe(left)">
                                      <p:cBhvr>
                                        <p:cTn id="39" dur="500"/>
                                        <p:tgtEl>
                                          <p:spTgt spid="207"/>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00"/>
                                        <p:tgtEl>
                                          <p:spTgt spid="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31"/>
                                        </p:tgtEl>
                                        <p:attrNameLst>
                                          <p:attrName>style.visibility</p:attrName>
                                        </p:attrNameLst>
                                      </p:cBhvr>
                                      <p:to>
                                        <p:strVal val="visible"/>
                                      </p:to>
                                    </p:set>
                                    <p:animEffect transition="in" filter="wipe(left)">
                                      <p:cBhvr>
                                        <p:cTn id="47" dur="500"/>
                                        <p:tgtEl>
                                          <p:spTgt spid="13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par>
                                <p:cTn id="52" presetID="22" presetClass="entr" presetSubtype="4" fill="hold" nodeType="withEffect">
                                  <p:stCondLst>
                                    <p:cond delay="0"/>
                                  </p:stCondLst>
                                  <p:childTnLst>
                                    <p:set>
                                      <p:cBhvr>
                                        <p:cTn id="53" dur="1" fill="hold">
                                          <p:stCondLst>
                                            <p:cond delay="0"/>
                                          </p:stCondLst>
                                        </p:cTn>
                                        <p:tgtEl>
                                          <p:spTgt spid="139"/>
                                        </p:tgtEl>
                                        <p:attrNameLst>
                                          <p:attrName>style.visibility</p:attrName>
                                        </p:attrNameLst>
                                      </p:cBhvr>
                                      <p:to>
                                        <p:strVal val="visible"/>
                                      </p:to>
                                    </p:set>
                                    <p:animEffect transition="in" filter="wipe(down)">
                                      <p:cBhvr>
                                        <p:cTn id="54" dur="500"/>
                                        <p:tgtEl>
                                          <p:spTgt spid="139"/>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00"/>
                                        <p:tgtEl>
                                          <p:spTgt spid="8"/>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212"/>
                                        </p:tgtEl>
                                        <p:attrNameLst>
                                          <p:attrName>style.visibility</p:attrName>
                                        </p:attrNameLst>
                                      </p:cBhvr>
                                      <p:to>
                                        <p:strVal val="visible"/>
                                      </p:to>
                                    </p:set>
                                    <p:animEffect transition="in" filter="wipe(left)">
                                      <p:cBhvr>
                                        <p:cTn id="61" dur="500"/>
                                        <p:tgtEl>
                                          <p:spTgt spid="212"/>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4" fill="hold" nodeType="withEffect">
                                  <p:stCondLst>
                                    <p:cond delay="0"/>
                                  </p:stCondLst>
                                  <p:childTnLst>
                                    <p:set>
                                      <p:cBhvr>
                                        <p:cTn id="67" dur="1" fill="hold">
                                          <p:stCondLst>
                                            <p:cond delay="0"/>
                                          </p:stCondLst>
                                        </p:cTn>
                                        <p:tgtEl>
                                          <p:spTgt spid="210"/>
                                        </p:tgtEl>
                                        <p:attrNameLst>
                                          <p:attrName>style.visibility</p:attrName>
                                        </p:attrNameLst>
                                      </p:cBhvr>
                                      <p:to>
                                        <p:strVal val="visible"/>
                                      </p:to>
                                    </p:set>
                                    <p:animEffect transition="in" filter="wipe(down)">
                                      <p:cBhvr>
                                        <p:cTn id="68" dur="500"/>
                                        <p:tgtEl>
                                          <p:spTgt spid="210"/>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down)">
                                      <p:cBhvr>
                                        <p:cTn id="71" dur="500"/>
                                        <p:tgtEl>
                                          <p:spTgt spid="9"/>
                                        </p:tgtEl>
                                      </p:cBhvr>
                                    </p:animEffect>
                                  </p:childTnLst>
                                </p:cTn>
                              </p:par>
                              <p:par>
                                <p:cTn id="72" presetID="22" presetClass="entr" presetSubtype="2" fill="hold" nodeType="withEffect">
                                  <p:stCondLst>
                                    <p:cond delay="0"/>
                                  </p:stCondLst>
                                  <p:childTnLst>
                                    <p:set>
                                      <p:cBhvr>
                                        <p:cTn id="73" dur="1" fill="hold">
                                          <p:stCondLst>
                                            <p:cond delay="0"/>
                                          </p:stCondLst>
                                        </p:cTn>
                                        <p:tgtEl>
                                          <p:spTgt spid="173"/>
                                        </p:tgtEl>
                                        <p:attrNameLst>
                                          <p:attrName>style.visibility</p:attrName>
                                        </p:attrNameLst>
                                      </p:cBhvr>
                                      <p:to>
                                        <p:strVal val="visible"/>
                                      </p:to>
                                    </p:set>
                                    <p:animEffect transition="in" filter="wipe(right)">
                                      <p:cBhvr>
                                        <p:cTn id="74" dur="500"/>
                                        <p:tgtEl>
                                          <p:spTgt spid="173"/>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right)">
                                      <p:cBhvr>
                                        <p:cTn id="77" dur="500"/>
                                        <p:tgtEl>
                                          <p:spTgt spid="12"/>
                                        </p:tgtEl>
                                      </p:cBhvr>
                                    </p:animEffect>
                                  </p:childTnLst>
                                </p:cTn>
                              </p:par>
                            </p:childTnLst>
                          </p:cTn>
                        </p:par>
                        <p:par>
                          <p:cTn id="78" fill="hold">
                            <p:stCondLst>
                              <p:cond delay="7000"/>
                            </p:stCondLst>
                            <p:childTnLst>
                              <p:par>
                                <p:cTn id="79" presetID="22" presetClass="entr" presetSubtype="8" fill="hold" nodeType="afterEffect">
                                  <p:stCondLst>
                                    <p:cond delay="1000"/>
                                  </p:stCondLst>
                                  <p:childTnLst>
                                    <p:set>
                                      <p:cBhvr>
                                        <p:cTn id="80" dur="1" fill="hold">
                                          <p:stCondLst>
                                            <p:cond delay="0"/>
                                          </p:stCondLst>
                                        </p:cTn>
                                        <p:tgtEl>
                                          <p:spTgt spid="127"/>
                                        </p:tgtEl>
                                        <p:attrNameLst>
                                          <p:attrName>style.visibility</p:attrName>
                                        </p:attrNameLst>
                                      </p:cBhvr>
                                      <p:to>
                                        <p:strVal val="visible"/>
                                      </p:to>
                                    </p:set>
                                    <p:animEffect transition="in" filter="wipe(left)">
                                      <p:cBhvr>
                                        <p:cTn id="81" dur="500"/>
                                        <p:tgtEl>
                                          <p:spTgt spid="127"/>
                                        </p:tgtEl>
                                      </p:cBhvr>
                                    </p:animEffect>
                                  </p:childTnLst>
                                </p:cTn>
                              </p:par>
                              <p:par>
                                <p:cTn id="82" presetID="22" presetClass="entr" presetSubtype="2" fill="hold" nodeType="withEffect">
                                  <p:stCondLst>
                                    <p:cond delay="0"/>
                                  </p:stCondLst>
                                  <p:childTnLst>
                                    <p:set>
                                      <p:cBhvr>
                                        <p:cTn id="83" dur="1" fill="hold">
                                          <p:stCondLst>
                                            <p:cond delay="0"/>
                                          </p:stCondLst>
                                        </p:cTn>
                                        <p:tgtEl>
                                          <p:spTgt spid="104"/>
                                        </p:tgtEl>
                                        <p:attrNameLst>
                                          <p:attrName>style.visibility</p:attrName>
                                        </p:attrNameLst>
                                      </p:cBhvr>
                                      <p:to>
                                        <p:strVal val="visible"/>
                                      </p:to>
                                    </p:set>
                                    <p:animEffect transition="in" filter="wipe(right)">
                                      <p:cBhvr>
                                        <p:cTn id="84" dur="500"/>
                                        <p:tgtEl>
                                          <p:spTgt spid="104"/>
                                        </p:tgtEl>
                                      </p:cBhvr>
                                    </p:animEffect>
                                  </p:childTnLst>
                                </p:cTn>
                              </p:par>
                            </p:childTnLst>
                          </p:cTn>
                        </p:par>
                        <p:par>
                          <p:cTn id="85" fill="hold">
                            <p:stCondLst>
                              <p:cond delay="8500"/>
                            </p:stCondLst>
                            <p:childTnLst>
                              <p:par>
                                <p:cTn id="86" presetID="22" presetClass="entr" presetSubtype="8"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left)">
                                      <p:cBhvr>
                                        <p:cTn id="88" dur="500"/>
                                        <p:tgtEl>
                                          <p:spTgt spid="30"/>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right)">
                                      <p:cBhvr>
                                        <p:cTn id="91" dur="500"/>
                                        <p:tgtEl>
                                          <p:spTgt spid="15"/>
                                        </p:tgtEl>
                                      </p:cBhvr>
                                    </p:animEffect>
                                  </p:childTnLst>
                                </p:cTn>
                              </p:par>
                            </p:childTnLst>
                          </p:cTn>
                        </p:par>
                        <p:par>
                          <p:cTn id="92" fill="hold">
                            <p:stCondLst>
                              <p:cond delay="9000"/>
                            </p:stCondLst>
                            <p:childTnLst>
                              <p:par>
                                <p:cTn id="93" presetID="22" presetClass="entr" presetSubtype="4" fill="hold" nodeType="afterEffect">
                                  <p:stCondLst>
                                    <p:cond delay="1000"/>
                                  </p:stCondLst>
                                  <p:childTnLst>
                                    <p:set>
                                      <p:cBhvr>
                                        <p:cTn id="94" dur="1" fill="hold">
                                          <p:stCondLst>
                                            <p:cond delay="0"/>
                                          </p:stCondLst>
                                        </p:cTn>
                                        <p:tgtEl>
                                          <p:spTgt spid="252"/>
                                        </p:tgtEl>
                                        <p:attrNameLst>
                                          <p:attrName>style.visibility</p:attrName>
                                        </p:attrNameLst>
                                      </p:cBhvr>
                                      <p:to>
                                        <p:strVal val="visible"/>
                                      </p:to>
                                    </p:set>
                                    <p:animEffect transition="in" filter="wipe(down)">
                                      <p:cBhvr>
                                        <p:cTn id="95" dur="500"/>
                                        <p:tgtEl>
                                          <p:spTgt spid="252"/>
                                        </p:tgtEl>
                                      </p:cBhvr>
                                    </p:animEffect>
                                  </p:childTnLst>
                                </p:cTn>
                              </p:par>
                            </p:childTnLst>
                          </p:cTn>
                        </p:par>
                        <p:par>
                          <p:cTn id="96" fill="hold">
                            <p:stCondLst>
                              <p:cond delay="10500"/>
                            </p:stCondLst>
                            <p:childTnLst>
                              <p:par>
                                <p:cTn id="97" presetID="22" presetClass="entr" presetSubtype="2" fill="hold" grpId="0"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right)">
                                      <p:cBhvr>
                                        <p:cTn id="99" dur="500"/>
                                        <p:tgtEl>
                                          <p:spTgt spid="10"/>
                                        </p:tgtEl>
                                      </p:cBhvr>
                                    </p:animEffect>
                                  </p:childTnLst>
                                </p:cTn>
                              </p:par>
                            </p:childTnLst>
                          </p:cTn>
                        </p:par>
                        <p:par>
                          <p:cTn id="100" fill="hold">
                            <p:stCondLst>
                              <p:cond delay="11000"/>
                            </p:stCondLst>
                            <p:childTnLst>
                              <p:par>
                                <p:cTn id="101" presetID="22" presetClass="entr" presetSubtype="4" fill="hold" nodeType="afterEffect">
                                  <p:stCondLst>
                                    <p:cond delay="1000"/>
                                  </p:stCondLst>
                                  <p:childTnLst>
                                    <p:set>
                                      <p:cBhvr>
                                        <p:cTn id="102" dur="1" fill="hold">
                                          <p:stCondLst>
                                            <p:cond delay="0"/>
                                          </p:stCondLst>
                                        </p:cTn>
                                        <p:tgtEl>
                                          <p:spTgt spid="223"/>
                                        </p:tgtEl>
                                        <p:attrNameLst>
                                          <p:attrName>style.visibility</p:attrName>
                                        </p:attrNameLst>
                                      </p:cBhvr>
                                      <p:to>
                                        <p:strVal val="visible"/>
                                      </p:to>
                                    </p:set>
                                    <p:animEffect transition="in" filter="wipe(down)">
                                      <p:cBhvr>
                                        <p:cTn id="103" dur="500"/>
                                        <p:tgtEl>
                                          <p:spTgt spid="223"/>
                                        </p:tgtEl>
                                      </p:cBhvr>
                                    </p:animEffect>
                                  </p:childTnLst>
                                </p:cTn>
                              </p:par>
                              <p:par>
                                <p:cTn id="104" presetID="22" presetClass="entr" presetSubtype="4" fill="hold" nodeType="withEffect">
                                  <p:stCondLst>
                                    <p:cond delay="0"/>
                                  </p:stCondLst>
                                  <p:childTnLst>
                                    <p:set>
                                      <p:cBhvr>
                                        <p:cTn id="105" dur="1" fill="hold">
                                          <p:stCondLst>
                                            <p:cond delay="0"/>
                                          </p:stCondLst>
                                        </p:cTn>
                                        <p:tgtEl>
                                          <p:spTgt spid="233"/>
                                        </p:tgtEl>
                                        <p:attrNameLst>
                                          <p:attrName>style.visibility</p:attrName>
                                        </p:attrNameLst>
                                      </p:cBhvr>
                                      <p:to>
                                        <p:strVal val="visible"/>
                                      </p:to>
                                    </p:set>
                                    <p:animEffect transition="in" filter="wipe(down)">
                                      <p:cBhvr>
                                        <p:cTn id="106" dur="500"/>
                                        <p:tgtEl>
                                          <p:spTgt spid="233"/>
                                        </p:tgtEl>
                                      </p:cBhvr>
                                    </p:animEffect>
                                  </p:childTnLst>
                                </p:cTn>
                              </p:par>
                              <p:par>
                                <p:cTn id="107" presetID="22" presetClass="entr" presetSubtype="4" fill="hold" nodeType="withEffect">
                                  <p:stCondLst>
                                    <p:cond delay="0"/>
                                  </p:stCondLst>
                                  <p:childTnLst>
                                    <p:set>
                                      <p:cBhvr>
                                        <p:cTn id="108" dur="1" fill="hold">
                                          <p:stCondLst>
                                            <p:cond delay="0"/>
                                          </p:stCondLst>
                                        </p:cTn>
                                        <p:tgtEl>
                                          <p:spTgt spid="241"/>
                                        </p:tgtEl>
                                        <p:attrNameLst>
                                          <p:attrName>style.visibility</p:attrName>
                                        </p:attrNameLst>
                                      </p:cBhvr>
                                      <p:to>
                                        <p:strVal val="visible"/>
                                      </p:to>
                                    </p:set>
                                    <p:animEffect transition="in" filter="wipe(down)">
                                      <p:cBhvr>
                                        <p:cTn id="109" dur="500"/>
                                        <p:tgtEl>
                                          <p:spTgt spid="241"/>
                                        </p:tgtEl>
                                      </p:cBhvr>
                                    </p:animEffect>
                                  </p:childTnLst>
                                </p:cTn>
                              </p:par>
                            </p:childTnLst>
                          </p:cTn>
                        </p:par>
                        <p:par>
                          <p:cTn id="110" fill="hold">
                            <p:stCondLst>
                              <p:cond delay="12500"/>
                            </p:stCondLst>
                            <p:childTnLst>
                              <p:par>
                                <p:cTn id="111" presetID="22" presetClass="entr" presetSubtype="2" fill="hold" nodeType="afterEffect">
                                  <p:stCondLst>
                                    <p:cond delay="0"/>
                                  </p:stCondLst>
                                  <p:childTnLst>
                                    <p:set>
                                      <p:cBhvr>
                                        <p:cTn id="112" dur="1" fill="hold">
                                          <p:stCondLst>
                                            <p:cond delay="0"/>
                                          </p:stCondLst>
                                        </p:cTn>
                                        <p:tgtEl>
                                          <p:spTgt spid="104"/>
                                        </p:tgtEl>
                                        <p:attrNameLst>
                                          <p:attrName>style.visibility</p:attrName>
                                        </p:attrNameLst>
                                      </p:cBhvr>
                                      <p:to>
                                        <p:strVal val="visible"/>
                                      </p:to>
                                    </p:set>
                                    <p:animEffect transition="in" filter="wipe(right)">
                                      <p:cBhvr>
                                        <p:cTn id="113" dur="500"/>
                                        <p:tgtEl>
                                          <p:spTgt spid="104"/>
                                        </p:tgtEl>
                                      </p:cBhvr>
                                    </p:animEffect>
                                  </p:childTnLst>
                                </p:cTn>
                              </p:par>
                              <p:par>
                                <p:cTn id="114" presetID="22" presetClass="entr" presetSubtype="8" fill="hold" nodeType="withEffect">
                                  <p:stCondLst>
                                    <p:cond delay="0"/>
                                  </p:stCondLst>
                                  <p:childTnLst>
                                    <p:set>
                                      <p:cBhvr>
                                        <p:cTn id="115" dur="1" fill="hold">
                                          <p:stCondLst>
                                            <p:cond delay="0"/>
                                          </p:stCondLst>
                                        </p:cTn>
                                        <p:tgtEl>
                                          <p:spTgt spid="127"/>
                                        </p:tgtEl>
                                        <p:attrNameLst>
                                          <p:attrName>style.visibility</p:attrName>
                                        </p:attrNameLst>
                                      </p:cBhvr>
                                      <p:to>
                                        <p:strVal val="visible"/>
                                      </p:to>
                                    </p:set>
                                    <p:animEffect transition="in" filter="wipe(left)">
                                      <p:cBhvr>
                                        <p:cTn id="116" dur="500"/>
                                        <p:tgtEl>
                                          <p:spTgt spid="127"/>
                                        </p:tgtEl>
                                      </p:cBhvr>
                                    </p:animEffect>
                                  </p:childTnLst>
                                </p:cTn>
                              </p:par>
                              <p:par>
                                <p:cTn id="117" presetID="22" presetClass="entr" presetSubtype="4" fill="hold" grpId="0" nodeType="withEffect">
                                  <p:stCondLst>
                                    <p:cond delay="0"/>
                                  </p:stCondLst>
                                  <p:childTnLst>
                                    <p:set>
                                      <p:cBhvr>
                                        <p:cTn id="118" dur="1" fill="hold">
                                          <p:stCondLst>
                                            <p:cond delay="0"/>
                                          </p:stCondLst>
                                        </p:cTn>
                                        <p:tgtEl>
                                          <p:spTgt spid="16"/>
                                        </p:tgtEl>
                                        <p:attrNameLst>
                                          <p:attrName>style.visibility</p:attrName>
                                        </p:attrNameLst>
                                      </p:cBhvr>
                                      <p:to>
                                        <p:strVal val="visible"/>
                                      </p:to>
                                    </p:set>
                                    <p:animEffect transition="in" filter="wipe(down)">
                                      <p:cBhvr>
                                        <p:cTn id="119" dur="500"/>
                                        <p:tgtEl>
                                          <p:spTgt spid="16"/>
                                        </p:tgtEl>
                                      </p:cBhvr>
                                    </p:animEffect>
                                  </p:childTnLst>
                                </p:cTn>
                              </p:par>
                            </p:childTnLst>
                          </p:cTn>
                        </p:par>
                        <p:par>
                          <p:cTn id="120" fill="hold">
                            <p:stCondLst>
                              <p:cond delay="13000"/>
                            </p:stCondLst>
                            <p:childTnLst>
                              <p:par>
                                <p:cTn id="121" presetID="22" presetClass="entr" presetSubtype="2" fill="hold" nodeType="afterEffect">
                                  <p:stCondLst>
                                    <p:cond delay="1000"/>
                                  </p:stCondLst>
                                  <p:childTnLst>
                                    <p:set>
                                      <p:cBhvr>
                                        <p:cTn id="122" dur="1" fill="hold">
                                          <p:stCondLst>
                                            <p:cond delay="0"/>
                                          </p:stCondLst>
                                        </p:cTn>
                                        <p:tgtEl>
                                          <p:spTgt spid="267"/>
                                        </p:tgtEl>
                                        <p:attrNameLst>
                                          <p:attrName>style.visibility</p:attrName>
                                        </p:attrNameLst>
                                      </p:cBhvr>
                                      <p:to>
                                        <p:strVal val="visible"/>
                                      </p:to>
                                    </p:set>
                                    <p:animEffect transition="in" filter="wipe(right)">
                                      <p:cBhvr>
                                        <p:cTn id="123" dur="500"/>
                                        <p:tgtEl>
                                          <p:spTgt spid="267"/>
                                        </p:tgtEl>
                                      </p:cBhvr>
                                    </p:animEffect>
                                  </p:childTnLst>
                                </p:cTn>
                              </p:par>
                              <p:par>
                                <p:cTn id="124" presetID="22" presetClass="entr" presetSubtype="2" fill="hold" nodeType="withEffect">
                                  <p:stCondLst>
                                    <p:cond delay="0"/>
                                  </p:stCondLst>
                                  <p:childTnLst>
                                    <p:set>
                                      <p:cBhvr>
                                        <p:cTn id="125" dur="1" fill="hold">
                                          <p:stCondLst>
                                            <p:cond delay="0"/>
                                          </p:stCondLst>
                                        </p:cTn>
                                        <p:tgtEl>
                                          <p:spTgt spid="258"/>
                                        </p:tgtEl>
                                        <p:attrNameLst>
                                          <p:attrName>style.visibility</p:attrName>
                                        </p:attrNameLst>
                                      </p:cBhvr>
                                      <p:to>
                                        <p:strVal val="visible"/>
                                      </p:to>
                                    </p:set>
                                    <p:animEffect transition="in" filter="wipe(right)">
                                      <p:cBhvr>
                                        <p:cTn id="126" dur="500"/>
                                        <p:tgtEl>
                                          <p:spTgt spid="258"/>
                                        </p:tgtEl>
                                      </p:cBhvr>
                                    </p:animEffect>
                                  </p:childTnLst>
                                </p:cTn>
                              </p:par>
                            </p:childTnLst>
                          </p:cTn>
                        </p:par>
                        <p:par>
                          <p:cTn id="127" fill="hold">
                            <p:stCondLst>
                              <p:cond delay="14500"/>
                            </p:stCondLst>
                            <p:childTnLst>
                              <p:par>
                                <p:cTn id="128" presetID="22" presetClass="entr" presetSubtype="2" fill="hold" grpId="0" nodeType="after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right)">
                                      <p:cBhvr>
                                        <p:cTn id="130" dur="500"/>
                                        <p:tgtEl>
                                          <p:spTgt spid="13"/>
                                        </p:tgtEl>
                                      </p:cBhvr>
                                    </p:animEffect>
                                  </p:childTnLst>
                                </p:cTn>
                              </p:par>
                            </p:childTnLst>
                          </p:cTn>
                        </p:par>
                        <p:par>
                          <p:cTn id="131" fill="hold">
                            <p:stCondLst>
                              <p:cond delay="15000"/>
                            </p:stCondLst>
                            <p:childTnLst>
                              <p:par>
                                <p:cTn id="132" presetID="22" presetClass="entr" presetSubtype="4" fill="hold" nodeType="afterEffect">
                                  <p:stCondLst>
                                    <p:cond delay="1000"/>
                                  </p:stCondLst>
                                  <p:childTnLst>
                                    <p:set>
                                      <p:cBhvr>
                                        <p:cTn id="133" dur="1" fill="hold">
                                          <p:stCondLst>
                                            <p:cond delay="0"/>
                                          </p:stCondLst>
                                        </p:cTn>
                                        <p:tgtEl>
                                          <p:spTgt spid="244"/>
                                        </p:tgtEl>
                                        <p:attrNameLst>
                                          <p:attrName>style.visibility</p:attrName>
                                        </p:attrNameLst>
                                      </p:cBhvr>
                                      <p:to>
                                        <p:strVal val="visible"/>
                                      </p:to>
                                    </p:set>
                                    <p:animEffect transition="in" filter="wipe(down)">
                                      <p:cBhvr>
                                        <p:cTn id="134" dur="500"/>
                                        <p:tgtEl>
                                          <p:spTgt spid="244"/>
                                        </p:tgtEl>
                                      </p:cBhvr>
                                    </p:animEffect>
                                  </p:childTnLst>
                                </p:cTn>
                              </p:par>
                            </p:childTnLst>
                          </p:cTn>
                        </p:par>
                        <p:par>
                          <p:cTn id="135" fill="hold">
                            <p:stCondLst>
                              <p:cond delay="16500"/>
                            </p:stCondLst>
                            <p:childTnLst>
                              <p:par>
                                <p:cTn id="136" presetID="22" presetClass="entr" presetSubtype="4" fill="hold" grpId="0" nodeType="afterEffect">
                                  <p:stCondLst>
                                    <p:cond delay="0"/>
                                  </p:stCondLst>
                                  <p:childTnLst>
                                    <p:set>
                                      <p:cBhvr>
                                        <p:cTn id="137" dur="1" fill="hold">
                                          <p:stCondLst>
                                            <p:cond delay="0"/>
                                          </p:stCondLst>
                                        </p:cTn>
                                        <p:tgtEl>
                                          <p:spTgt spid="11"/>
                                        </p:tgtEl>
                                        <p:attrNameLst>
                                          <p:attrName>style.visibility</p:attrName>
                                        </p:attrNameLst>
                                      </p:cBhvr>
                                      <p:to>
                                        <p:strVal val="visible"/>
                                      </p:to>
                                    </p:set>
                                    <p:animEffect transition="in" filter="wipe(down)">
                                      <p:cBhvr>
                                        <p:cTn id="138" dur="500"/>
                                        <p:tgtEl>
                                          <p:spTgt spid="11"/>
                                        </p:tgtEl>
                                      </p:cBhvr>
                                    </p:animEffect>
                                  </p:childTnLst>
                                </p:cTn>
                              </p:par>
                            </p:childTnLst>
                          </p:cTn>
                        </p:par>
                        <p:par>
                          <p:cTn id="139" fill="hold">
                            <p:stCondLst>
                              <p:cond delay="17000"/>
                            </p:stCondLst>
                            <p:childTnLst>
                              <p:par>
                                <p:cTn id="140" presetID="22" presetClass="entr" presetSubtype="4" fill="hold" nodeType="afterEffect">
                                  <p:stCondLst>
                                    <p:cond delay="1000"/>
                                  </p:stCondLst>
                                  <p:childTnLst>
                                    <p:set>
                                      <p:cBhvr>
                                        <p:cTn id="141" dur="1" fill="hold">
                                          <p:stCondLst>
                                            <p:cond delay="0"/>
                                          </p:stCondLst>
                                        </p:cTn>
                                        <p:tgtEl>
                                          <p:spTgt spid="242"/>
                                        </p:tgtEl>
                                        <p:attrNameLst>
                                          <p:attrName>style.visibility</p:attrName>
                                        </p:attrNameLst>
                                      </p:cBhvr>
                                      <p:to>
                                        <p:strVal val="visible"/>
                                      </p:to>
                                    </p:set>
                                    <p:animEffect transition="in" filter="wipe(down)">
                                      <p:cBhvr>
                                        <p:cTn id="142" dur="500"/>
                                        <p:tgtEl>
                                          <p:spTgt spid="242"/>
                                        </p:tgtEl>
                                      </p:cBhvr>
                                    </p:animEffect>
                                  </p:childTnLst>
                                </p:cTn>
                              </p:par>
                              <p:par>
                                <p:cTn id="143" presetID="22" presetClass="entr" presetSubtype="2" fill="hold" nodeType="withEffect">
                                  <p:stCondLst>
                                    <p:cond delay="0"/>
                                  </p:stCondLst>
                                  <p:childTnLst>
                                    <p:set>
                                      <p:cBhvr>
                                        <p:cTn id="144" dur="1" fill="hold">
                                          <p:stCondLst>
                                            <p:cond delay="0"/>
                                          </p:stCondLst>
                                        </p:cTn>
                                        <p:tgtEl>
                                          <p:spTgt spid="279"/>
                                        </p:tgtEl>
                                        <p:attrNameLst>
                                          <p:attrName>style.visibility</p:attrName>
                                        </p:attrNameLst>
                                      </p:cBhvr>
                                      <p:to>
                                        <p:strVal val="visible"/>
                                      </p:to>
                                    </p:set>
                                    <p:animEffect transition="in" filter="wipe(right)">
                                      <p:cBhvr>
                                        <p:cTn id="145" dur="500"/>
                                        <p:tgtEl>
                                          <p:spTgt spid="279"/>
                                        </p:tgtEl>
                                      </p:cBhvr>
                                    </p:animEffect>
                                  </p:childTnLst>
                                </p:cTn>
                              </p:par>
                              <p:par>
                                <p:cTn id="146" presetID="22" presetClass="entr" presetSubtype="4" fill="hold" nodeType="withEffect">
                                  <p:stCondLst>
                                    <p:cond delay="0"/>
                                  </p:stCondLst>
                                  <p:childTnLst>
                                    <p:set>
                                      <p:cBhvr>
                                        <p:cTn id="147" dur="1" fill="hold">
                                          <p:stCondLst>
                                            <p:cond delay="0"/>
                                          </p:stCondLst>
                                        </p:cTn>
                                        <p:tgtEl>
                                          <p:spTgt spid="164"/>
                                        </p:tgtEl>
                                        <p:attrNameLst>
                                          <p:attrName>style.visibility</p:attrName>
                                        </p:attrNameLst>
                                      </p:cBhvr>
                                      <p:to>
                                        <p:strVal val="visible"/>
                                      </p:to>
                                    </p:set>
                                    <p:animEffect transition="in" filter="wipe(down)">
                                      <p:cBhvr>
                                        <p:cTn id="148" dur="500"/>
                                        <p:tgtEl>
                                          <p:spTgt spid="164"/>
                                        </p:tgtEl>
                                      </p:cBhvr>
                                    </p:animEffect>
                                  </p:childTnLst>
                                </p:cTn>
                              </p:par>
                            </p:childTnLst>
                          </p:cTn>
                        </p:par>
                        <p:par>
                          <p:cTn id="149" fill="hold">
                            <p:stCondLst>
                              <p:cond delay="18500"/>
                            </p:stCondLst>
                            <p:childTnLst>
                              <p:par>
                                <p:cTn id="150" presetID="22" presetClass="entr" presetSubtype="2" fill="hold" nodeType="afterEffect">
                                  <p:stCondLst>
                                    <p:cond delay="0"/>
                                  </p:stCondLst>
                                  <p:childTnLst>
                                    <p:set>
                                      <p:cBhvr>
                                        <p:cTn id="151" dur="1" fill="hold">
                                          <p:stCondLst>
                                            <p:cond delay="0"/>
                                          </p:stCondLst>
                                        </p:cTn>
                                        <p:tgtEl>
                                          <p:spTgt spid="104"/>
                                        </p:tgtEl>
                                        <p:attrNameLst>
                                          <p:attrName>style.visibility</p:attrName>
                                        </p:attrNameLst>
                                      </p:cBhvr>
                                      <p:to>
                                        <p:strVal val="visible"/>
                                      </p:to>
                                    </p:set>
                                    <p:animEffect transition="in" filter="wipe(right)">
                                      <p:cBhvr>
                                        <p:cTn id="152" dur="500"/>
                                        <p:tgtEl>
                                          <p:spTgt spid="104"/>
                                        </p:tgtEl>
                                      </p:cBhvr>
                                    </p:animEffect>
                                  </p:childTnLst>
                                </p:cTn>
                              </p:par>
                              <p:par>
                                <p:cTn id="153" presetID="22" presetClass="entr" presetSubtype="8" fill="hold" nodeType="withEffect">
                                  <p:stCondLst>
                                    <p:cond delay="0"/>
                                  </p:stCondLst>
                                  <p:childTnLst>
                                    <p:set>
                                      <p:cBhvr>
                                        <p:cTn id="154" dur="1" fill="hold">
                                          <p:stCondLst>
                                            <p:cond delay="0"/>
                                          </p:stCondLst>
                                        </p:cTn>
                                        <p:tgtEl>
                                          <p:spTgt spid="127"/>
                                        </p:tgtEl>
                                        <p:attrNameLst>
                                          <p:attrName>style.visibility</p:attrName>
                                        </p:attrNameLst>
                                      </p:cBhvr>
                                      <p:to>
                                        <p:strVal val="visible"/>
                                      </p:to>
                                    </p:set>
                                    <p:animEffect transition="in" filter="wipe(left)">
                                      <p:cBhvr>
                                        <p:cTn id="155" dur="500"/>
                                        <p:tgtEl>
                                          <p:spTgt spid="127"/>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8"/>
                                        </p:tgtEl>
                                        <p:attrNameLst>
                                          <p:attrName>style.visibility</p:attrName>
                                        </p:attrNameLst>
                                      </p:cBhvr>
                                      <p:to>
                                        <p:strVal val="visible"/>
                                      </p:to>
                                    </p:set>
                                    <p:animEffect transition="in" filter="wipe(right)">
                                      <p:cBhvr>
                                        <p:cTn id="158" dur="500"/>
                                        <p:tgtEl>
                                          <p:spTgt spid="18"/>
                                        </p:tgtEl>
                                      </p:cBhvr>
                                    </p:animEffect>
                                  </p:childTnLst>
                                </p:cTn>
                              </p:par>
                            </p:childTnLst>
                          </p:cTn>
                        </p:par>
                        <p:par>
                          <p:cTn id="159" fill="hold">
                            <p:stCondLst>
                              <p:cond delay="19000"/>
                            </p:stCondLst>
                            <p:childTnLst>
                              <p:par>
                                <p:cTn id="160" presetID="22" presetClass="entr" presetSubtype="2" fill="hold" nodeType="afterEffect">
                                  <p:stCondLst>
                                    <p:cond delay="1000"/>
                                  </p:stCondLst>
                                  <p:childTnLst>
                                    <p:set>
                                      <p:cBhvr>
                                        <p:cTn id="161" dur="1" fill="hold">
                                          <p:stCondLst>
                                            <p:cond delay="0"/>
                                          </p:stCondLst>
                                        </p:cTn>
                                        <p:tgtEl>
                                          <p:spTgt spid="185"/>
                                        </p:tgtEl>
                                        <p:attrNameLst>
                                          <p:attrName>style.visibility</p:attrName>
                                        </p:attrNameLst>
                                      </p:cBhvr>
                                      <p:to>
                                        <p:strVal val="visible"/>
                                      </p:to>
                                    </p:set>
                                    <p:animEffect transition="in" filter="wipe(right)">
                                      <p:cBhvr>
                                        <p:cTn id="162" dur="500"/>
                                        <p:tgtEl>
                                          <p:spTgt spid="185"/>
                                        </p:tgtEl>
                                      </p:cBhvr>
                                    </p:animEffect>
                                  </p:childTnLst>
                                </p:cTn>
                              </p:par>
                              <p:par>
                                <p:cTn id="163" presetID="22" presetClass="entr" presetSubtype="2" fill="hold" nodeType="withEffect">
                                  <p:stCondLst>
                                    <p:cond delay="0"/>
                                  </p:stCondLst>
                                  <p:childTnLst>
                                    <p:set>
                                      <p:cBhvr>
                                        <p:cTn id="164" dur="1" fill="hold">
                                          <p:stCondLst>
                                            <p:cond delay="0"/>
                                          </p:stCondLst>
                                        </p:cTn>
                                        <p:tgtEl>
                                          <p:spTgt spid="260"/>
                                        </p:tgtEl>
                                        <p:attrNameLst>
                                          <p:attrName>style.visibility</p:attrName>
                                        </p:attrNameLst>
                                      </p:cBhvr>
                                      <p:to>
                                        <p:strVal val="visible"/>
                                      </p:to>
                                    </p:set>
                                    <p:animEffect transition="in" filter="wipe(right)">
                                      <p:cBhvr>
                                        <p:cTn id="165" dur="500"/>
                                        <p:tgtEl>
                                          <p:spTgt spid="260"/>
                                        </p:tgtEl>
                                      </p:cBhvr>
                                    </p:animEffect>
                                  </p:childTnLst>
                                </p:cTn>
                              </p:par>
                              <p:par>
                                <p:cTn id="166" presetID="22" presetClass="entr" presetSubtype="2" fill="hold" grpId="0" nodeType="withEffect">
                                  <p:stCondLst>
                                    <p:cond delay="0"/>
                                  </p:stCondLst>
                                  <p:childTnLst>
                                    <p:set>
                                      <p:cBhvr>
                                        <p:cTn id="167" dur="1" fill="hold">
                                          <p:stCondLst>
                                            <p:cond delay="0"/>
                                          </p:stCondLst>
                                        </p:cTn>
                                        <p:tgtEl>
                                          <p:spTgt spid="14"/>
                                        </p:tgtEl>
                                        <p:attrNameLst>
                                          <p:attrName>style.visibility</p:attrName>
                                        </p:attrNameLst>
                                      </p:cBhvr>
                                      <p:to>
                                        <p:strVal val="visible"/>
                                      </p:to>
                                    </p:set>
                                    <p:animEffect transition="in" filter="wipe(right)">
                                      <p:cBhvr>
                                        <p:cTn id="168" dur="500"/>
                                        <p:tgtEl>
                                          <p:spTgt spid="14"/>
                                        </p:tgtEl>
                                      </p:cBhvr>
                                    </p:animEffect>
                                  </p:childTnLst>
                                </p:cTn>
                              </p:par>
                            </p:childTnLst>
                          </p:cTn>
                        </p:par>
                        <p:par>
                          <p:cTn id="169" fill="hold">
                            <p:stCondLst>
                              <p:cond delay="20500"/>
                            </p:stCondLst>
                            <p:childTnLst>
                              <p:par>
                                <p:cTn id="170" presetID="22" presetClass="entr" presetSubtype="4" fill="hold" nodeType="afterEffect">
                                  <p:stCondLst>
                                    <p:cond delay="1000"/>
                                  </p:stCondLst>
                                  <p:childTnLst>
                                    <p:set>
                                      <p:cBhvr>
                                        <p:cTn id="171" dur="1" fill="hold">
                                          <p:stCondLst>
                                            <p:cond delay="0"/>
                                          </p:stCondLst>
                                        </p:cTn>
                                        <p:tgtEl>
                                          <p:spTgt spid="182"/>
                                        </p:tgtEl>
                                        <p:attrNameLst>
                                          <p:attrName>style.visibility</p:attrName>
                                        </p:attrNameLst>
                                      </p:cBhvr>
                                      <p:to>
                                        <p:strVal val="visible"/>
                                      </p:to>
                                    </p:set>
                                    <p:animEffect transition="in" filter="wipe(down)">
                                      <p:cBhvr>
                                        <p:cTn id="172" dur="500"/>
                                        <p:tgtEl>
                                          <p:spTgt spid="182"/>
                                        </p:tgtEl>
                                      </p:cBhvr>
                                    </p:animEffect>
                                  </p:childTnLst>
                                </p:cTn>
                              </p:par>
                              <p:par>
                                <p:cTn id="173" presetID="22" presetClass="entr" presetSubtype="2" fill="hold" nodeType="withEffect">
                                  <p:stCondLst>
                                    <p:cond delay="0"/>
                                  </p:stCondLst>
                                  <p:childTnLst>
                                    <p:set>
                                      <p:cBhvr>
                                        <p:cTn id="174" dur="1" fill="hold">
                                          <p:stCondLst>
                                            <p:cond delay="0"/>
                                          </p:stCondLst>
                                        </p:cTn>
                                        <p:tgtEl>
                                          <p:spTgt spid="108"/>
                                        </p:tgtEl>
                                        <p:attrNameLst>
                                          <p:attrName>style.visibility</p:attrName>
                                        </p:attrNameLst>
                                      </p:cBhvr>
                                      <p:to>
                                        <p:strVal val="visible"/>
                                      </p:to>
                                    </p:set>
                                    <p:animEffect transition="in" filter="wipe(right)">
                                      <p:cBhvr>
                                        <p:cTn id="175" dur="500"/>
                                        <p:tgtEl>
                                          <p:spTgt spid="108"/>
                                        </p:tgtEl>
                                      </p:cBhvr>
                                    </p:animEffect>
                                  </p:childTnLst>
                                </p:cTn>
                              </p:par>
                            </p:childTnLst>
                          </p:cTn>
                        </p:par>
                        <p:par>
                          <p:cTn id="176" fill="hold">
                            <p:stCondLst>
                              <p:cond delay="22000"/>
                            </p:stCondLst>
                            <p:childTnLst>
                              <p:par>
                                <p:cTn id="177" presetID="22" presetClass="entr" presetSubtype="2" fill="hold" grpId="0" nodeType="afterEffect">
                                  <p:stCondLst>
                                    <p:cond delay="0"/>
                                  </p:stCondLst>
                                  <p:childTnLst>
                                    <p:set>
                                      <p:cBhvr>
                                        <p:cTn id="178" dur="1" fill="hold">
                                          <p:stCondLst>
                                            <p:cond delay="0"/>
                                          </p:stCondLst>
                                        </p:cTn>
                                        <p:tgtEl>
                                          <p:spTgt spid="19"/>
                                        </p:tgtEl>
                                        <p:attrNameLst>
                                          <p:attrName>style.visibility</p:attrName>
                                        </p:attrNameLst>
                                      </p:cBhvr>
                                      <p:to>
                                        <p:strVal val="visible"/>
                                      </p:to>
                                    </p:set>
                                    <p:animEffect transition="in" filter="wipe(right)">
                                      <p:cBhvr>
                                        <p:cTn id="179" dur="500"/>
                                        <p:tgtEl>
                                          <p:spTgt spid="19"/>
                                        </p:tgtEl>
                                      </p:cBhvr>
                                    </p:animEffect>
                                  </p:childTnLst>
                                </p:cTn>
                              </p:par>
                            </p:childTnLst>
                          </p:cTn>
                        </p:par>
                        <p:par>
                          <p:cTn id="180" fill="hold">
                            <p:stCondLst>
                              <p:cond delay="22500"/>
                            </p:stCondLst>
                            <p:childTnLst>
                              <p:par>
                                <p:cTn id="181" presetID="22" presetClass="entr" presetSubtype="4" fill="hold" nodeType="afterEffect">
                                  <p:stCondLst>
                                    <p:cond delay="0"/>
                                  </p:stCondLst>
                                  <p:childTnLst>
                                    <p:set>
                                      <p:cBhvr>
                                        <p:cTn id="182" dur="1" fill="hold">
                                          <p:stCondLst>
                                            <p:cond delay="0"/>
                                          </p:stCondLst>
                                        </p:cTn>
                                        <p:tgtEl>
                                          <p:spTgt spid="223"/>
                                        </p:tgtEl>
                                        <p:attrNameLst>
                                          <p:attrName>style.visibility</p:attrName>
                                        </p:attrNameLst>
                                      </p:cBhvr>
                                      <p:to>
                                        <p:strVal val="visible"/>
                                      </p:to>
                                    </p:set>
                                    <p:animEffect transition="in" filter="wipe(down)">
                                      <p:cBhvr>
                                        <p:cTn id="183" dur="500"/>
                                        <p:tgtEl>
                                          <p:spTgt spid="223"/>
                                        </p:tgtEl>
                                      </p:cBhvr>
                                    </p:animEffect>
                                  </p:childTnLst>
                                </p:cTn>
                              </p:par>
                              <p:par>
                                <p:cTn id="184" presetID="22" presetClass="entr" presetSubtype="4" fill="hold" nodeType="withEffect">
                                  <p:stCondLst>
                                    <p:cond delay="0"/>
                                  </p:stCondLst>
                                  <p:childTnLst>
                                    <p:set>
                                      <p:cBhvr>
                                        <p:cTn id="185" dur="1" fill="hold">
                                          <p:stCondLst>
                                            <p:cond delay="0"/>
                                          </p:stCondLst>
                                        </p:cTn>
                                        <p:tgtEl>
                                          <p:spTgt spid="233"/>
                                        </p:tgtEl>
                                        <p:attrNameLst>
                                          <p:attrName>style.visibility</p:attrName>
                                        </p:attrNameLst>
                                      </p:cBhvr>
                                      <p:to>
                                        <p:strVal val="visible"/>
                                      </p:to>
                                    </p:set>
                                    <p:animEffect transition="in" filter="wipe(down)">
                                      <p:cBhvr>
                                        <p:cTn id="186" dur="500"/>
                                        <p:tgtEl>
                                          <p:spTgt spid="233"/>
                                        </p:tgtEl>
                                      </p:cBhvr>
                                    </p:animEffect>
                                  </p:childTnLst>
                                </p:cTn>
                              </p:par>
                              <p:par>
                                <p:cTn id="187" presetID="22" presetClass="entr" presetSubtype="4" fill="hold" nodeType="withEffect">
                                  <p:stCondLst>
                                    <p:cond delay="0"/>
                                  </p:stCondLst>
                                  <p:childTnLst>
                                    <p:set>
                                      <p:cBhvr>
                                        <p:cTn id="188" dur="1" fill="hold">
                                          <p:stCondLst>
                                            <p:cond delay="0"/>
                                          </p:stCondLst>
                                        </p:cTn>
                                        <p:tgtEl>
                                          <p:spTgt spid="241"/>
                                        </p:tgtEl>
                                        <p:attrNameLst>
                                          <p:attrName>style.visibility</p:attrName>
                                        </p:attrNameLst>
                                      </p:cBhvr>
                                      <p:to>
                                        <p:strVal val="visible"/>
                                      </p:to>
                                    </p:set>
                                    <p:animEffect transition="in" filter="wipe(down)">
                                      <p:cBhvr>
                                        <p:cTn id="189" dur="500"/>
                                        <p:tgtEl>
                                          <p:spTgt spid="241"/>
                                        </p:tgtEl>
                                      </p:cBhvr>
                                    </p:animEffect>
                                  </p:childTnLst>
                                </p:cTn>
                              </p:par>
                            </p:childTnLst>
                          </p:cTn>
                        </p:par>
                        <p:par>
                          <p:cTn id="190" fill="hold">
                            <p:stCondLst>
                              <p:cond delay="23000"/>
                            </p:stCondLst>
                            <p:childTnLst>
                              <p:par>
                                <p:cTn id="191" presetID="22" presetClass="entr" presetSubtype="8" fill="hold" nodeType="afterEffect">
                                  <p:stCondLst>
                                    <p:cond delay="0"/>
                                  </p:stCondLst>
                                  <p:childTnLst>
                                    <p:set>
                                      <p:cBhvr>
                                        <p:cTn id="192" dur="1" fill="hold">
                                          <p:stCondLst>
                                            <p:cond delay="0"/>
                                          </p:stCondLst>
                                        </p:cTn>
                                        <p:tgtEl>
                                          <p:spTgt spid="127"/>
                                        </p:tgtEl>
                                        <p:attrNameLst>
                                          <p:attrName>style.visibility</p:attrName>
                                        </p:attrNameLst>
                                      </p:cBhvr>
                                      <p:to>
                                        <p:strVal val="visible"/>
                                      </p:to>
                                    </p:set>
                                    <p:animEffect transition="in" filter="wipe(left)">
                                      <p:cBhvr>
                                        <p:cTn id="193" dur="500"/>
                                        <p:tgtEl>
                                          <p:spTgt spid="127"/>
                                        </p:tgtEl>
                                      </p:cBhvr>
                                    </p:animEffect>
                                  </p:childTnLst>
                                </p:cTn>
                              </p:par>
                              <p:par>
                                <p:cTn id="194" presetID="22" presetClass="entr" presetSubtype="2" fill="hold" nodeType="withEffect">
                                  <p:stCondLst>
                                    <p:cond delay="0"/>
                                  </p:stCondLst>
                                  <p:childTnLst>
                                    <p:set>
                                      <p:cBhvr>
                                        <p:cTn id="195" dur="1" fill="hold">
                                          <p:stCondLst>
                                            <p:cond delay="0"/>
                                          </p:stCondLst>
                                        </p:cTn>
                                        <p:tgtEl>
                                          <p:spTgt spid="104"/>
                                        </p:tgtEl>
                                        <p:attrNameLst>
                                          <p:attrName>style.visibility</p:attrName>
                                        </p:attrNameLst>
                                      </p:cBhvr>
                                      <p:to>
                                        <p:strVal val="visible"/>
                                      </p:to>
                                    </p:set>
                                    <p:animEffect transition="in" filter="wipe(right)">
                                      <p:cBhvr>
                                        <p:cTn id="196" dur="500"/>
                                        <p:tgtEl>
                                          <p:spTgt spid="104"/>
                                        </p:tgtEl>
                                      </p:cBhvr>
                                    </p:animEffect>
                                  </p:childTnLst>
                                </p:cTn>
                              </p:par>
                            </p:childTnLst>
                          </p:cTn>
                        </p:par>
                        <p:par>
                          <p:cTn id="197" fill="hold">
                            <p:stCondLst>
                              <p:cond delay="23500"/>
                            </p:stCondLst>
                            <p:childTnLst>
                              <p:par>
                                <p:cTn id="198" presetID="10" presetClass="entr" presetSubtype="0" fill="hold" nodeType="afterEffect">
                                  <p:stCondLst>
                                    <p:cond delay="1000"/>
                                  </p:stCondLst>
                                  <p:childTnLst>
                                    <p:set>
                                      <p:cBhvr>
                                        <p:cTn id="199" dur="1" fill="hold">
                                          <p:stCondLst>
                                            <p:cond delay="0"/>
                                          </p:stCondLst>
                                        </p:cTn>
                                        <p:tgtEl>
                                          <p:spTgt spid="25"/>
                                        </p:tgtEl>
                                        <p:attrNameLst>
                                          <p:attrName>style.visibility</p:attrName>
                                        </p:attrNameLst>
                                      </p:cBhvr>
                                      <p:to>
                                        <p:strVal val="visible"/>
                                      </p:to>
                                    </p:set>
                                    <p:animEffect transition="in" filter="fade">
                                      <p:cBhvr>
                                        <p:cTn id="200" dur="500"/>
                                        <p:tgtEl>
                                          <p:spTgt spid="25"/>
                                        </p:tgtEl>
                                      </p:cBhvr>
                                    </p:animEffect>
                                  </p:childTnLst>
                                </p:cTn>
                              </p:par>
                            </p:childTnLst>
                          </p:cTn>
                        </p:par>
                        <p:par>
                          <p:cTn id="201" fill="hold">
                            <p:stCondLst>
                              <p:cond delay="25000"/>
                            </p:stCondLst>
                            <p:childTnLst>
                              <p:par>
                                <p:cTn id="202" presetID="22" presetClass="entr" presetSubtype="4" fill="hold" grpId="0" nodeType="afterEffect">
                                  <p:stCondLst>
                                    <p:cond delay="1000"/>
                                  </p:stCondLst>
                                  <p:childTnLst>
                                    <p:set>
                                      <p:cBhvr>
                                        <p:cTn id="203" dur="1" fill="hold">
                                          <p:stCondLst>
                                            <p:cond delay="0"/>
                                          </p:stCondLst>
                                        </p:cTn>
                                        <p:tgtEl>
                                          <p:spTgt spid="156"/>
                                        </p:tgtEl>
                                        <p:attrNameLst>
                                          <p:attrName>style.visibility</p:attrName>
                                        </p:attrNameLst>
                                      </p:cBhvr>
                                      <p:to>
                                        <p:strVal val="visible"/>
                                      </p:to>
                                    </p:set>
                                    <p:animEffect transition="in" filter="wipe(down)">
                                      <p:cBhvr>
                                        <p:cTn id="204" dur="500"/>
                                        <p:tgtEl>
                                          <p:spTgt spid="156"/>
                                        </p:tgtEl>
                                      </p:cBhvr>
                                    </p:animEffect>
                                  </p:childTnLst>
                                </p:cTn>
                              </p:par>
                              <p:par>
                                <p:cTn id="205" presetID="10" presetClass="entr" presetSubtype="0" fill="hold" nodeType="withEffect">
                                  <p:stCondLst>
                                    <p:cond delay="0"/>
                                  </p:stCondLst>
                                  <p:childTnLst>
                                    <p:set>
                                      <p:cBhvr>
                                        <p:cTn id="206" dur="1" fill="hold">
                                          <p:stCondLst>
                                            <p:cond delay="0"/>
                                          </p:stCondLst>
                                        </p:cTn>
                                        <p:tgtEl>
                                          <p:spTgt spid="26"/>
                                        </p:tgtEl>
                                        <p:attrNameLst>
                                          <p:attrName>style.visibility</p:attrName>
                                        </p:attrNameLst>
                                      </p:cBhvr>
                                      <p:to>
                                        <p:strVal val="visible"/>
                                      </p:to>
                                    </p:set>
                                    <p:animEffect transition="in" filter="fade">
                                      <p:cBhvr>
                                        <p:cTn id="207" dur="500"/>
                                        <p:tgtEl>
                                          <p:spTgt spid="26"/>
                                        </p:tgtEl>
                                      </p:cBhvr>
                                    </p:animEffect>
                                  </p:childTnLst>
                                </p:cTn>
                              </p:par>
                            </p:childTnLst>
                          </p:cTn>
                        </p:par>
                        <p:par>
                          <p:cTn id="208" fill="hold">
                            <p:stCondLst>
                              <p:cond delay="26500"/>
                            </p:stCondLst>
                            <p:childTnLst>
                              <p:par>
                                <p:cTn id="209" presetID="22" presetClass="entr" presetSubtype="4" fill="hold" nodeType="afterEffect">
                                  <p:stCondLst>
                                    <p:cond delay="1000"/>
                                  </p:stCondLst>
                                  <p:childTnLst>
                                    <p:set>
                                      <p:cBhvr>
                                        <p:cTn id="210" dur="1" fill="hold">
                                          <p:stCondLst>
                                            <p:cond delay="0"/>
                                          </p:stCondLst>
                                        </p:cTn>
                                        <p:tgtEl>
                                          <p:spTgt spid="134"/>
                                        </p:tgtEl>
                                        <p:attrNameLst>
                                          <p:attrName>style.visibility</p:attrName>
                                        </p:attrNameLst>
                                      </p:cBhvr>
                                      <p:to>
                                        <p:strVal val="visible"/>
                                      </p:to>
                                    </p:set>
                                    <p:animEffect transition="in" filter="wipe(down)">
                                      <p:cBhvr>
                                        <p:cTn id="211" dur="500"/>
                                        <p:tgtEl>
                                          <p:spTgt spid="134"/>
                                        </p:tgtEl>
                                      </p:cBhvr>
                                    </p:animEffect>
                                  </p:childTnLst>
                                </p:cTn>
                              </p:par>
                            </p:childTnLst>
                          </p:cTn>
                        </p:par>
                        <p:par>
                          <p:cTn id="212" fill="hold">
                            <p:stCondLst>
                              <p:cond delay="28000"/>
                            </p:stCondLst>
                            <p:childTnLst>
                              <p:par>
                                <p:cTn id="213" presetID="22" presetClass="entr" presetSubtype="2" fill="hold" nodeType="afterEffect">
                                  <p:stCondLst>
                                    <p:cond delay="1000"/>
                                  </p:stCondLst>
                                  <p:childTnLst>
                                    <p:set>
                                      <p:cBhvr>
                                        <p:cTn id="214" dur="1" fill="hold">
                                          <p:stCondLst>
                                            <p:cond delay="0"/>
                                          </p:stCondLst>
                                        </p:cTn>
                                        <p:tgtEl>
                                          <p:spTgt spid="154"/>
                                        </p:tgtEl>
                                        <p:attrNameLst>
                                          <p:attrName>style.visibility</p:attrName>
                                        </p:attrNameLst>
                                      </p:cBhvr>
                                      <p:to>
                                        <p:strVal val="visible"/>
                                      </p:to>
                                    </p:set>
                                    <p:animEffect transition="in" filter="wipe(right)">
                                      <p:cBhvr>
                                        <p:cTn id="215" dur="500"/>
                                        <p:tgtEl>
                                          <p:spTgt spid="154"/>
                                        </p:tgtEl>
                                      </p:cBhvr>
                                    </p:animEffect>
                                  </p:childTnLst>
                                </p:cTn>
                              </p:par>
                            </p:childTnLst>
                          </p:cTn>
                        </p:par>
                        <p:par>
                          <p:cTn id="216" fill="hold">
                            <p:stCondLst>
                              <p:cond delay="29500"/>
                            </p:stCondLst>
                            <p:childTnLst>
                              <p:par>
                                <p:cTn id="217" presetID="22" presetClass="entr" presetSubtype="4" fill="hold" nodeType="afterEffect">
                                  <p:stCondLst>
                                    <p:cond delay="1000"/>
                                  </p:stCondLst>
                                  <p:childTnLst>
                                    <p:set>
                                      <p:cBhvr>
                                        <p:cTn id="218" dur="1" fill="hold">
                                          <p:stCondLst>
                                            <p:cond delay="0"/>
                                          </p:stCondLst>
                                        </p:cTn>
                                        <p:tgtEl>
                                          <p:spTgt spid="150"/>
                                        </p:tgtEl>
                                        <p:attrNameLst>
                                          <p:attrName>style.visibility</p:attrName>
                                        </p:attrNameLst>
                                      </p:cBhvr>
                                      <p:to>
                                        <p:strVal val="visible"/>
                                      </p:to>
                                    </p:set>
                                    <p:animEffect transition="in" filter="wipe(down)">
                                      <p:cBhvr>
                                        <p:cTn id="219" dur="500"/>
                                        <p:tgtEl>
                                          <p:spTgt spid="150"/>
                                        </p:tgtEl>
                                      </p:cBhvr>
                                    </p:animEffect>
                                  </p:childTnLst>
                                </p:cTn>
                              </p:par>
                            </p:childTnLst>
                          </p:cTn>
                        </p:par>
                        <p:par>
                          <p:cTn id="220" fill="hold">
                            <p:stCondLst>
                              <p:cond delay="31000"/>
                            </p:stCondLst>
                            <p:childTnLst>
                              <p:par>
                                <p:cTn id="221" presetID="22" presetClass="entr" presetSubtype="4" fill="hold" nodeType="afterEffect">
                                  <p:stCondLst>
                                    <p:cond delay="1000"/>
                                  </p:stCondLst>
                                  <p:childTnLst>
                                    <p:set>
                                      <p:cBhvr>
                                        <p:cTn id="222" dur="1" fill="hold">
                                          <p:stCondLst>
                                            <p:cond delay="0"/>
                                          </p:stCondLst>
                                        </p:cTn>
                                        <p:tgtEl>
                                          <p:spTgt spid="155"/>
                                        </p:tgtEl>
                                        <p:attrNameLst>
                                          <p:attrName>style.visibility</p:attrName>
                                        </p:attrNameLst>
                                      </p:cBhvr>
                                      <p:to>
                                        <p:strVal val="visible"/>
                                      </p:to>
                                    </p:set>
                                    <p:animEffect transition="in" filter="wipe(down)">
                                      <p:cBhvr>
                                        <p:cTn id="223" dur="500"/>
                                        <p:tgtEl>
                                          <p:spTgt spid="155"/>
                                        </p:tgtEl>
                                      </p:cBhvr>
                                    </p:animEffect>
                                  </p:childTnLst>
                                </p:cTn>
                              </p:par>
                            </p:childTnLst>
                          </p:cTn>
                        </p:par>
                        <p:par>
                          <p:cTn id="224" fill="hold">
                            <p:stCondLst>
                              <p:cond delay="32500"/>
                            </p:stCondLst>
                            <p:childTnLst>
                              <p:par>
                                <p:cTn id="225" presetID="22" presetClass="entr" presetSubtype="2" fill="hold" nodeType="afterEffect">
                                  <p:stCondLst>
                                    <p:cond delay="1000"/>
                                  </p:stCondLst>
                                  <p:childTnLst>
                                    <p:set>
                                      <p:cBhvr>
                                        <p:cTn id="226" dur="1" fill="hold">
                                          <p:stCondLst>
                                            <p:cond delay="0"/>
                                          </p:stCondLst>
                                        </p:cTn>
                                        <p:tgtEl>
                                          <p:spTgt spid="145"/>
                                        </p:tgtEl>
                                        <p:attrNameLst>
                                          <p:attrName>style.visibility</p:attrName>
                                        </p:attrNameLst>
                                      </p:cBhvr>
                                      <p:to>
                                        <p:strVal val="visible"/>
                                      </p:to>
                                    </p:set>
                                    <p:animEffect transition="in" filter="wipe(right)">
                                      <p:cBhvr>
                                        <p:cTn id="227" dur="500"/>
                                        <p:tgtEl>
                                          <p:spTgt spid="145"/>
                                        </p:tgtEl>
                                      </p:cBhvr>
                                    </p:animEffect>
                                  </p:childTnLst>
                                </p:cTn>
                              </p:par>
                              <p:par>
                                <p:cTn id="228" presetID="22" presetClass="entr" presetSubtype="4" fill="hold" nodeType="withEffect">
                                  <p:stCondLst>
                                    <p:cond delay="0"/>
                                  </p:stCondLst>
                                  <p:childTnLst>
                                    <p:set>
                                      <p:cBhvr>
                                        <p:cTn id="229" dur="1" fill="hold">
                                          <p:stCondLst>
                                            <p:cond delay="0"/>
                                          </p:stCondLst>
                                        </p:cTn>
                                        <p:tgtEl>
                                          <p:spTgt spid="149"/>
                                        </p:tgtEl>
                                        <p:attrNameLst>
                                          <p:attrName>style.visibility</p:attrName>
                                        </p:attrNameLst>
                                      </p:cBhvr>
                                      <p:to>
                                        <p:strVal val="visible"/>
                                      </p:to>
                                    </p:set>
                                    <p:animEffect transition="in" filter="wipe(down)">
                                      <p:cBhvr>
                                        <p:cTn id="230" dur="500"/>
                                        <p:tgtEl>
                                          <p:spTgt spid="149"/>
                                        </p:tgtEl>
                                      </p:cBhvr>
                                    </p:animEffect>
                                  </p:childTnLst>
                                </p:cTn>
                              </p:par>
                              <p:par>
                                <p:cTn id="231" presetID="22" presetClass="entr" presetSubtype="8" fill="hold" nodeType="withEffect">
                                  <p:stCondLst>
                                    <p:cond delay="0"/>
                                  </p:stCondLst>
                                  <p:childTnLst>
                                    <p:set>
                                      <p:cBhvr>
                                        <p:cTn id="232" dur="1" fill="hold">
                                          <p:stCondLst>
                                            <p:cond delay="0"/>
                                          </p:stCondLst>
                                        </p:cTn>
                                        <p:tgtEl>
                                          <p:spTgt spid="151"/>
                                        </p:tgtEl>
                                        <p:attrNameLst>
                                          <p:attrName>style.visibility</p:attrName>
                                        </p:attrNameLst>
                                      </p:cBhvr>
                                      <p:to>
                                        <p:strVal val="visible"/>
                                      </p:to>
                                    </p:set>
                                    <p:animEffect transition="in" filter="wipe(left)">
                                      <p:cBhvr>
                                        <p:cTn id="233" dur="500"/>
                                        <p:tgtEl>
                                          <p:spTgt spid="151"/>
                                        </p:tgtEl>
                                      </p:cBhvr>
                                    </p:animEffect>
                                  </p:childTnLst>
                                </p:cTn>
                              </p:par>
                            </p:childTnLst>
                          </p:cTn>
                        </p:par>
                        <p:par>
                          <p:cTn id="234" fill="hold">
                            <p:stCondLst>
                              <p:cond delay="34000"/>
                            </p:stCondLst>
                            <p:childTnLst>
                              <p:par>
                                <p:cTn id="235" presetID="22" presetClass="entr" presetSubtype="2" fill="hold" nodeType="afterEffect">
                                  <p:stCondLst>
                                    <p:cond delay="1000"/>
                                  </p:stCondLst>
                                  <p:childTnLst>
                                    <p:set>
                                      <p:cBhvr>
                                        <p:cTn id="236" dur="1" fill="hold">
                                          <p:stCondLst>
                                            <p:cond delay="0"/>
                                          </p:stCondLst>
                                        </p:cTn>
                                        <p:tgtEl>
                                          <p:spTgt spid="153"/>
                                        </p:tgtEl>
                                        <p:attrNameLst>
                                          <p:attrName>style.visibility</p:attrName>
                                        </p:attrNameLst>
                                      </p:cBhvr>
                                      <p:to>
                                        <p:strVal val="visible"/>
                                      </p:to>
                                    </p:set>
                                    <p:animEffect transition="in" filter="wipe(right)">
                                      <p:cBhvr>
                                        <p:cTn id="237" dur="500"/>
                                        <p:tgtEl>
                                          <p:spTgt spid="153"/>
                                        </p:tgtEl>
                                      </p:cBhvr>
                                    </p:animEffect>
                                  </p:childTnLst>
                                </p:cTn>
                              </p:par>
                              <p:par>
                                <p:cTn id="238" presetID="22" presetClass="entr" presetSubtype="8" fill="hold" nodeType="withEffect">
                                  <p:stCondLst>
                                    <p:cond delay="0"/>
                                  </p:stCondLst>
                                  <p:childTnLst>
                                    <p:set>
                                      <p:cBhvr>
                                        <p:cTn id="239" dur="1" fill="hold">
                                          <p:stCondLst>
                                            <p:cond delay="0"/>
                                          </p:stCondLst>
                                        </p:cTn>
                                        <p:tgtEl>
                                          <p:spTgt spid="130"/>
                                        </p:tgtEl>
                                        <p:attrNameLst>
                                          <p:attrName>style.visibility</p:attrName>
                                        </p:attrNameLst>
                                      </p:cBhvr>
                                      <p:to>
                                        <p:strVal val="visible"/>
                                      </p:to>
                                    </p:set>
                                    <p:animEffect transition="in" filter="wipe(left)">
                                      <p:cBhvr>
                                        <p:cTn id="240" dur="500"/>
                                        <p:tgtEl>
                                          <p:spTgt spid="130"/>
                                        </p:tgtEl>
                                      </p:cBhvr>
                                    </p:animEffect>
                                  </p:childTnLst>
                                </p:cTn>
                              </p:par>
                            </p:childTnLst>
                          </p:cTn>
                        </p:par>
                        <p:par>
                          <p:cTn id="241" fill="hold">
                            <p:stCondLst>
                              <p:cond delay="35500"/>
                            </p:stCondLst>
                            <p:childTnLst>
                              <p:par>
                                <p:cTn id="242" presetID="22" presetClass="entr" presetSubtype="4" fill="hold" nodeType="afterEffect">
                                  <p:stCondLst>
                                    <p:cond delay="1000"/>
                                  </p:stCondLst>
                                  <p:childTnLst>
                                    <p:set>
                                      <p:cBhvr>
                                        <p:cTn id="243" dur="1" fill="hold">
                                          <p:stCondLst>
                                            <p:cond delay="0"/>
                                          </p:stCondLst>
                                        </p:cTn>
                                        <p:tgtEl>
                                          <p:spTgt spid="152"/>
                                        </p:tgtEl>
                                        <p:attrNameLst>
                                          <p:attrName>style.visibility</p:attrName>
                                        </p:attrNameLst>
                                      </p:cBhvr>
                                      <p:to>
                                        <p:strVal val="visible"/>
                                      </p:to>
                                    </p:set>
                                    <p:animEffect transition="in" filter="wipe(down)">
                                      <p:cBhvr>
                                        <p:cTn id="244" dur="500"/>
                                        <p:tgtEl>
                                          <p:spTgt spid="152"/>
                                        </p:tgtEl>
                                      </p:cBhvr>
                                    </p:animEffect>
                                  </p:childTnLst>
                                </p:cTn>
                              </p:par>
                            </p:childTnLst>
                          </p:cTn>
                        </p:par>
                        <p:par>
                          <p:cTn id="245" fill="hold">
                            <p:stCondLst>
                              <p:cond delay="37000"/>
                            </p:stCondLst>
                            <p:childTnLst>
                              <p:par>
                                <p:cTn id="246" presetID="22" presetClass="entr" presetSubtype="4" fill="hold" nodeType="afterEffect">
                                  <p:stCondLst>
                                    <p:cond delay="1000"/>
                                  </p:stCondLst>
                                  <p:childTnLst>
                                    <p:set>
                                      <p:cBhvr>
                                        <p:cTn id="247" dur="1" fill="hold">
                                          <p:stCondLst>
                                            <p:cond delay="0"/>
                                          </p:stCondLst>
                                        </p:cTn>
                                        <p:tgtEl>
                                          <p:spTgt spid="147"/>
                                        </p:tgtEl>
                                        <p:attrNameLst>
                                          <p:attrName>style.visibility</p:attrName>
                                        </p:attrNameLst>
                                      </p:cBhvr>
                                      <p:to>
                                        <p:strVal val="visible"/>
                                      </p:to>
                                    </p:set>
                                    <p:animEffect transition="in" filter="wipe(down)">
                                      <p:cBhvr>
                                        <p:cTn id="248" dur="500"/>
                                        <p:tgtEl>
                                          <p:spTgt spid="147"/>
                                        </p:tgtEl>
                                      </p:cBhvr>
                                    </p:animEffect>
                                  </p:childTnLst>
                                </p:cTn>
                              </p:par>
                              <p:par>
                                <p:cTn id="249" presetID="22" presetClass="entr" presetSubtype="4" fill="hold" nodeType="withEffect">
                                  <p:stCondLst>
                                    <p:cond delay="0"/>
                                  </p:stCondLst>
                                  <p:childTnLst>
                                    <p:set>
                                      <p:cBhvr>
                                        <p:cTn id="250" dur="1" fill="hold">
                                          <p:stCondLst>
                                            <p:cond delay="0"/>
                                          </p:stCondLst>
                                        </p:cTn>
                                        <p:tgtEl>
                                          <p:spTgt spid="148"/>
                                        </p:tgtEl>
                                        <p:attrNameLst>
                                          <p:attrName>style.visibility</p:attrName>
                                        </p:attrNameLst>
                                      </p:cBhvr>
                                      <p:to>
                                        <p:strVal val="visible"/>
                                      </p:to>
                                    </p:set>
                                    <p:animEffect transition="in" filter="wipe(down)">
                                      <p:cBhvr>
                                        <p:cTn id="251" dur="500"/>
                                        <p:tgtEl>
                                          <p:spTgt spid="148"/>
                                        </p:tgtEl>
                                      </p:cBhvr>
                                    </p:animEffect>
                                  </p:childTnLst>
                                </p:cTn>
                              </p:par>
                              <p:par>
                                <p:cTn id="252" presetID="22" presetClass="entr" presetSubtype="4" fill="hold" nodeType="withEffect">
                                  <p:stCondLst>
                                    <p:cond delay="0"/>
                                  </p:stCondLst>
                                  <p:childTnLst>
                                    <p:set>
                                      <p:cBhvr>
                                        <p:cTn id="253" dur="1" fill="hold">
                                          <p:stCondLst>
                                            <p:cond delay="0"/>
                                          </p:stCondLst>
                                        </p:cTn>
                                        <p:tgtEl>
                                          <p:spTgt spid="146"/>
                                        </p:tgtEl>
                                        <p:attrNameLst>
                                          <p:attrName>style.visibility</p:attrName>
                                        </p:attrNameLst>
                                      </p:cBhvr>
                                      <p:to>
                                        <p:strVal val="visible"/>
                                      </p:to>
                                    </p:set>
                                    <p:animEffect transition="in" filter="wipe(down)">
                                      <p:cBhvr>
                                        <p:cTn id="254" dur="500"/>
                                        <p:tgtEl>
                                          <p:spTgt spid="146"/>
                                        </p:tgtEl>
                                      </p:cBhvr>
                                    </p:animEffect>
                                  </p:childTnLst>
                                </p:cTn>
                              </p:par>
                            </p:childTnLst>
                          </p:cTn>
                        </p:par>
                        <p:par>
                          <p:cTn id="255" fill="hold">
                            <p:stCondLst>
                              <p:cond delay="38500"/>
                            </p:stCondLst>
                            <p:childTnLst>
                              <p:par>
                                <p:cTn id="256" presetID="22" presetClass="entr" presetSubtype="2" fill="hold" nodeType="afterEffect">
                                  <p:stCondLst>
                                    <p:cond delay="0"/>
                                  </p:stCondLst>
                                  <p:childTnLst>
                                    <p:set>
                                      <p:cBhvr>
                                        <p:cTn id="257" dur="1" fill="hold">
                                          <p:stCondLst>
                                            <p:cond delay="0"/>
                                          </p:stCondLst>
                                        </p:cTn>
                                        <p:tgtEl>
                                          <p:spTgt spid="153"/>
                                        </p:tgtEl>
                                        <p:attrNameLst>
                                          <p:attrName>style.visibility</p:attrName>
                                        </p:attrNameLst>
                                      </p:cBhvr>
                                      <p:to>
                                        <p:strVal val="visible"/>
                                      </p:to>
                                    </p:set>
                                    <p:animEffect transition="in" filter="wipe(right)">
                                      <p:cBhvr>
                                        <p:cTn id="258" dur="500"/>
                                        <p:tgtEl>
                                          <p:spTgt spid="153"/>
                                        </p:tgtEl>
                                      </p:cBhvr>
                                    </p:animEffect>
                                  </p:childTnLst>
                                </p:cTn>
                              </p:par>
                              <p:par>
                                <p:cTn id="259" presetID="22" presetClass="entr" presetSubtype="8" fill="hold" nodeType="withEffect">
                                  <p:stCondLst>
                                    <p:cond delay="0"/>
                                  </p:stCondLst>
                                  <p:childTnLst>
                                    <p:set>
                                      <p:cBhvr>
                                        <p:cTn id="260" dur="1" fill="hold">
                                          <p:stCondLst>
                                            <p:cond delay="0"/>
                                          </p:stCondLst>
                                        </p:cTn>
                                        <p:tgtEl>
                                          <p:spTgt spid="130"/>
                                        </p:tgtEl>
                                        <p:attrNameLst>
                                          <p:attrName>style.visibility</p:attrName>
                                        </p:attrNameLst>
                                      </p:cBhvr>
                                      <p:to>
                                        <p:strVal val="visible"/>
                                      </p:to>
                                    </p:set>
                                    <p:animEffect transition="in" filter="wipe(left)">
                                      <p:cBhvr>
                                        <p:cTn id="261" dur="500"/>
                                        <p:tgtEl>
                                          <p:spTgt spid="130"/>
                                        </p:tgtEl>
                                      </p:cBhvr>
                                    </p:animEffect>
                                  </p:childTnLst>
                                </p:cTn>
                              </p:par>
                            </p:childTnLst>
                          </p:cTn>
                        </p:par>
                        <p:par>
                          <p:cTn id="262" fill="hold">
                            <p:stCondLst>
                              <p:cond delay="39000"/>
                            </p:stCondLst>
                            <p:childTnLst>
                              <p:par>
                                <p:cTn id="263" presetID="1" presetClass="entr" presetSubtype="0" fill="hold" nodeType="afterEffect">
                                  <p:stCondLst>
                                    <p:cond delay="1000"/>
                                  </p:stCondLst>
                                  <p:childTnLst>
                                    <p:set>
                                      <p:cBhvr>
                                        <p:cTn id="264" dur="1" fill="hold">
                                          <p:stCondLst>
                                            <p:cond delay="0"/>
                                          </p:stCondLst>
                                        </p:cTn>
                                        <p:tgtEl>
                                          <p:spTgt spid="32"/>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22" presetClass="entr" presetSubtype="4" fill="hold" nodeType="clickEffect">
                                  <p:stCondLst>
                                    <p:cond delay="0"/>
                                  </p:stCondLst>
                                  <p:childTnLst>
                                    <p:set>
                                      <p:cBhvr>
                                        <p:cTn id="268" dur="1" fill="hold">
                                          <p:stCondLst>
                                            <p:cond delay="0"/>
                                          </p:stCondLst>
                                        </p:cTn>
                                        <p:tgtEl>
                                          <p:spTgt spid="33"/>
                                        </p:tgtEl>
                                        <p:attrNameLst>
                                          <p:attrName>style.visibility</p:attrName>
                                        </p:attrNameLst>
                                      </p:cBhvr>
                                      <p:to>
                                        <p:strVal val="visible"/>
                                      </p:to>
                                    </p:set>
                                    <p:animEffect transition="in" filter="wipe(down)">
                                      <p:cBhvr>
                                        <p:cTn id="269"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1" grpId="0" animBg="1"/>
      <p:bldP spid="12" grpId="0" animBg="1"/>
      <p:bldP spid="13" grpId="0" animBg="1"/>
      <p:bldP spid="14" grpId="0" animBg="1"/>
      <p:bldP spid="15" grpId="0" animBg="1"/>
      <p:bldP spid="18" grpId="0" animBg="1"/>
      <p:bldP spid="19" grpId="0" animBg="1"/>
      <p:bldP spid="6" grpId="0" animBg="1"/>
      <p:bldP spid="7" grpId="0" animBg="1"/>
      <p:bldP spid="8" grpId="0" animBg="1"/>
      <p:bldP spid="9" grpId="0" animBg="1"/>
      <p:bldP spid="22" grpId="0" animBg="1"/>
      <p:bldP spid="23" grpId="0" animBg="1"/>
      <p:bldP spid="24" grpId="0" animBg="1"/>
      <p:bldP spid="30" grpId="0" animBg="1"/>
      <p:bldP spid="15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Arrow Connector 103"/>
          <p:cNvCxnSpPr/>
          <p:nvPr/>
        </p:nvCxnSpPr>
        <p:spPr>
          <a:xfrm flipH="1">
            <a:off x="2660962" y="1376981"/>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H="1">
            <a:off x="2660962" y="4876373"/>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p:nvPr/>
        </p:nvCxnSpPr>
        <p:spPr>
          <a:xfrm>
            <a:off x="8847958" y="1152221"/>
            <a:ext cx="669494"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6" idx="3"/>
            <a:endCxn id="24" idx="1"/>
          </p:cNvCxnSpPr>
          <p:nvPr/>
        </p:nvCxnSpPr>
        <p:spPr>
          <a:xfrm flipV="1">
            <a:off x="8847958" y="3727772"/>
            <a:ext cx="713284" cy="1"/>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a:stCxn id="7" idx="3"/>
            <a:endCxn id="23" idx="1"/>
          </p:cNvCxnSpPr>
          <p:nvPr/>
        </p:nvCxnSpPr>
        <p:spPr>
          <a:xfrm flipV="1">
            <a:off x="8847958" y="4964977"/>
            <a:ext cx="713284" cy="1"/>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flipV="1">
            <a:off x="8272402" y="2787580"/>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flipV="1">
            <a:off x="4524705" y="1033898"/>
            <a:ext cx="3124329" cy="1168754"/>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3" name="Straight Arrow Connector 172"/>
          <p:cNvCxnSpPr/>
          <p:nvPr/>
        </p:nvCxnSpPr>
        <p:spPr>
          <a:xfrm flipH="1" flipV="1">
            <a:off x="4558420" y="1078850"/>
            <a:ext cx="3090614" cy="113504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2" name="Straight Arrow Connector 181"/>
          <p:cNvCxnSpPr/>
          <p:nvPr/>
        </p:nvCxnSpPr>
        <p:spPr>
          <a:xfrm flipV="1">
            <a:off x="4288698" y="2809504"/>
            <a:ext cx="1562165" cy="1865512"/>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5" name="Straight Arrow Connector 184"/>
          <p:cNvCxnSpPr/>
          <p:nvPr/>
        </p:nvCxnSpPr>
        <p:spPr>
          <a:xfrm flipH="1">
            <a:off x="4556496" y="4976215"/>
            <a:ext cx="3064422" cy="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5" name="Straight Arrow Connector 204"/>
          <p:cNvCxnSpPr/>
          <p:nvPr/>
        </p:nvCxnSpPr>
        <p:spPr>
          <a:xfrm flipH="1" flipV="1">
            <a:off x="8661982" y="4036290"/>
            <a:ext cx="672841" cy="162767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p:nvPr/>
        </p:nvCxnSpPr>
        <p:spPr>
          <a:xfrm flipV="1">
            <a:off x="8225479" y="402478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p:nvPr/>
        </p:nvCxnSpPr>
        <p:spPr>
          <a:xfrm flipV="1">
            <a:off x="8203003" y="155037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2" name="Straight Arrow Connector 211"/>
          <p:cNvCxnSpPr/>
          <p:nvPr/>
        </p:nvCxnSpPr>
        <p:spPr>
          <a:xfrm>
            <a:off x="8847958" y="2500504"/>
            <a:ext cx="713284"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p:nvPr/>
        </p:nvCxnSpPr>
        <p:spPr>
          <a:xfrm flipV="1">
            <a:off x="6682515" y="1562085"/>
            <a:ext cx="1157575" cy="66304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3" name="Straight Arrow Connector 232"/>
          <p:cNvCxnSpPr/>
          <p:nvPr/>
        </p:nvCxnSpPr>
        <p:spPr>
          <a:xfrm flipV="1">
            <a:off x="6300402" y="1213706"/>
            <a:ext cx="0" cy="96647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1" name="Straight Arrow Connector 240"/>
          <p:cNvCxnSpPr/>
          <p:nvPr/>
        </p:nvCxnSpPr>
        <p:spPr>
          <a:xfrm flipH="1" flipV="1">
            <a:off x="4356126" y="1573322"/>
            <a:ext cx="1146337" cy="64056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2" name="Straight Arrow Connector 241"/>
          <p:cNvCxnSpPr/>
          <p:nvPr/>
        </p:nvCxnSpPr>
        <p:spPr>
          <a:xfrm flipV="1">
            <a:off x="3716525" y="1550375"/>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4" name="Straight Arrow Connector 243"/>
          <p:cNvCxnSpPr/>
          <p:nvPr/>
        </p:nvCxnSpPr>
        <p:spPr>
          <a:xfrm flipV="1">
            <a:off x="3716524" y="2787580"/>
            <a:ext cx="0" cy="64317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2" name="Straight Arrow Connector 251"/>
          <p:cNvCxnSpPr/>
          <p:nvPr/>
        </p:nvCxnSpPr>
        <p:spPr>
          <a:xfrm flipH="1" flipV="1">
            <a:off x="6693754" y="2629697"/>
            <a:ext cx="1269961" cy="797898"/>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8" name="Straight Arrow Connector 257"/>
          <p:cNvCxnSpPr/>
          <p:nvPr/>
        </p:nvCxnSpPr>
        <p:spPr>
          <a:xfrm flipH="1">
            <a:off x="4556496" y="3755726"/>
            <a:ext cx="3064422" cy="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0" name="Straight Arrow Connector 259"/>
          <p:cNvCxnSpPr/>
          <p:nvPr/>
        </p:nvCxnSpPr>
        <p:spPr>
          <a:xfrm flipH="1">
            <a:off x="4547181" y="3888355"/>
            <a:ext cx="3056898" cy="831613"/>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7" name="Straight Arrow Connector 266"/>
          <p:cNvCxnSpPr/>
          <p:nvPr/>
        </p:nvCxnSpPr>
        <p:spPr>
          <a:xfrm flipH="1" flipV="1">
            <a:off x="4546566" y="3977222"/>
            <a:ext cx="3091230" cy="888840"/>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9" name="Straight Arrow Connector 278"/>
          <p:cNvCxnSpPr/>
          <p:nvPr/>
        </p:nvCxnSpPr>
        <p:spPr>
          <a:xfrm flipH="1">
            <a:off x="2660962" y="2400664"/>
            <a:ext cx="668495" cy="8877"/>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sp>
        <p:nvSpPr>
          <p:cNvPr id="2" name="Text Placeholder 1"/>
          <p:cNvSpPr>
            <a:spLocks noGrp="1"/>
          </p:cNvSpPr>
          <p:nvPr>
            <p:ph type="body" sz="quarter" idx="11"/>
          </p:nvPr>
        </p:nvSpPr>
        <p:spPr/>
        <p:txBody>
          <a:bodyPr/>
          <a:lstStyle/>
          <a:p>
            <a:r>
              <a:rPr lang="en-US" dirty="0"/>
              <a:t>Apparent complexity of the acute environment</a:t>
            </a:r>
          </a:p>
        </p:txBody>
      </p:sp>
      <p:sp>
        <p:nvSpPr>
          <p:cNvPr id="10" name="Rounded Rectangle 9"/>
          <p:cNvSpPr/>
          <p:nvPr/>
        </p:nvSpPr>
        <p:spPr>
          <a:xfrm>
            <a:off x="5475187"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Specialist ward(s)</a:t>
            </a:r>
          </a:p>
        </p:txBody>
      </p:sp>
      <p:sp>
        <p:nvSpPr>
          <p:cNvPr id="16" name="Rounded Rectangle 15"/>
          <p:cNvSpPr/>
          <p:nvPr/>
        </p:nvSpPr>
        <p:spPr>
          <a:xfrm>
            <a:off x="5718136" y="86871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1" name="Rounded Rectangle 10"/>
          <p:cNvSpPr/>
          <p:nvPr/>
        </p:nvSpPr>
        <p:spPr>
          <a:xfrm>
            <a:off x="3329456"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Surgical ward(s)</a:t>
            </a:r>
          </a:p>
        </p:txBody>
      </p:sp>
      <p:sp>
        <p:nvSpPr>
          <p:cNvPr id="12" name="Rounded Rectangle 11"/>
          <p:cNvSpPr/>
          <p:nvPr/>
        </p:nvSpPr>
        <p:spPr>
          <a:xfrm>
            <a:off x="3329456" y="956349"/>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Community hospital(s)</a:t>
            </a:r>
          </a:p>
        </p:txBody>
      </p:sp>
      <p:sp>
        <p:nvSpPr>
          <p:cNvPr id="13" name="Rounded Rectangle 12"/>
          <p:cNvSpPr/>
          <p:nvPr/>
        </p:nvSpPr>
        <p:spPr>
          <a:xfrm>
            <a:off x="3329456" y="3430759"/>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Operating Room</a:t>
            </a:r>
          </a:p>
        </p:txBody>
      </p:sp>
      <p:sp>
        <p:nvSpPr>
          <p:cNvPr id="14" name="Rounded Rectangle 13"/>
          <p:cNvSpPr/>
          <p:nvPr/>
        </p:nvSpPr>
        <p:spPr>
          <a:xfrm>
            <a:off x="3329456" y="4667964"/>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Outpatient schedule</a:t>
            </a:r>
          </a:p>
        </p:txBody>
      </p:sp>
      <p:sp>
        <p:nvSpPr>
          <p:cNvPr id="15" name="Rounded Rectangle 14"/>
          <p:cNvSpPr/>
          <p:nvPr/>
        </p:nvSpPr>
        <p:spPr>
          <a:xfrm>
            <a:off x="1919817" y="1082239"/>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8" name="Rounded Rectangle 17"/>
          <p:cNvSpPr/>
          <p:nvPr/>
        </p:nvSpPr>
        <p:spPr>
          <a:xfrm>
            <a:off x="1919817" y="2319444"/>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19" name="Rounded Rectangle 18"/>
          <p:cNvSpPr/>
          <p:nvPr/>
        </p:nvSpPr>
        <p:spPr>
          <a:xfrm>
            <a:off x="1919817" y="4793854"/>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6" name="Rounded Rectangle 5"/>
          <p:cNvSpPr/>
          <p:nvPr/>
        </p:nvSpPr>
        <p:spPr>
          <a:xfrm>
            <a:off x="7620918" y="3430759"/>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Assessment unit(s)</a:t>
            </a:r>
          </a:p>
        </p:txBody>
      </p:sp>
      <p:cxnSp>
        <p:nvCxnSpPr>
          <p:cNvPr id="201" name="Straight Arrow Connector 200"/>
          <p:cNvCxnSpPr/>
          <p:nvPr/>
        </p:nvCxnSpPr>
        <p:spPr>
          <a:xfrm flipV="1">
            <a:off x="7087104" y="5225679"/>
            <a:ext cx="573169" cy="404569"/>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3" name="Straight Arrow Connector 202"/>
          <p:cNvCxnSpPr>
            <a:endCxn id="7" idx="2"/>
          </p:cNvCxnSpPr>
          <p:nvPr/>
        </p:nvCxnSpPr>
        <p:spPr>
          <a:xfrm flipV="1">
            <a:off x="8233440" y="5261990"/>
            <a:ext cx="998" cy="446924"/>
          </a:xfrm>
          <a:prstGeom prst="straightConnector1">
            <a:avLst/>
          </a:prstGeom>
          <a:ln w="25400" cmpd="sng">
            <a:solidFill>
              <a:srgbClr val="6F0007"/>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7620918" y="4667964"/>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Emergency department</a:t>
            </a:r>
          </a:p>
        </p:txBody>
      </p:sp>
      <p:sp>
        <p:nvSpPr>
          <p:cNvPr id="8" name="Rounded Rectangle 7"/>
          <p:cNvSpPr/>
          <p:nvPr/>
        </p:nvSpPr>
        <p:spPr>
          <a:xfrm>
            <a:off x="7620918" y="2193554"/>
            <a:ext cx="1227040" cy="594027"/>
          </a:xfrm>
          <a:prstGeom prst="roundRect">
            <a:avLst/>
          </a:prstGeom>
          <a:solidFill>
            <a:srgbClr val="D9D9D9"/>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Medical ward(s)</a:t>
            </a:r>
          </a:p>
        </p:txBody>
      </p:sp>
      <p:sp>
        <p:nvSpPr>
          <p:cNvPr id="9" name="Rounded Rectangle 8"/>
          <p:cNvSpPr/>
          <p:nvPr/>
        </p:nvSpPr>
        <p:spPr>
          <a:xfrm>
            <a:off x="7620918" y="956349"/>
            <a:ext cx="1227040" cy="594027"/>
          </a:xfrm>
          <a:prstGeom prst="roundRect">
            <a:avLst/>
          </a:prstGeom>
          <a:solidFill>
            <a:schemeClr val="bg1">
              <a:lumMod val="85000"/>
            </a:schemeClr>
          </a:solidFill>
          <a:ln>
            <a:solidFill>
              <a:srgbClr val="36363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GB" sz="1400" kern="0" dirty="0">
                <a:solidFill>
                  <a:srgbClr val="363636"/>
                </a:solidFill>
                <a:latin typeface="Arial"/>
              </a:rPr>
              <a:t>Social services</a:t>
            </a:r>
          </a:p>
        </p:txBody>
      </p:sp>
      <p:sp>
        <p:nvSpPr>
          <p:cNvPr id="22" name="Rounded Rectangle 21"/>
          <p:cNvSpPr/>
          <p:nvPr/>
        </p:nvSpPr>
        <p:spPr>
          <a:xfrm>
            <a:off x="9561243" y="231056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23" name="Rounded Rectangle 22"/>
          <p:cNvSpPr/>
          <p:nvPr/>
        </p:nvSpPr>
        <p:spPr>
          <a:xfrm>
            <a:off x="9561243" y="4784976"/>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24" name="Rounded Rectangle 23"/>
          <p:cNvSpPr/>
          <p:nvPr/>
        </p:nvSpPr>
        <p:spPr>
          <a:xfrm>
            <a:off x="9561243" y="3547771"/>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sp>
        <p:nvSpPr>
          <p:cNvPr id="30" name="Rounded Rectangle 29"/>
          <p:cNvSpPr/>
          <p:nvPr/>
        </p:nvSpPr>
        <p:spPr>
          <a:xfrm>
            <a:off x="9517453" y="1082239"/>
            <a:ext cx="741145" cy="360000"/>
          </a:xfrm>
          <a:prstGeom prst="roundRect">
            <a:avLst/>
          </a:prstGeom>
          <a:solidFill>
            <a:srgbClr val="B15AB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200" dirty="0">
                <a:solidFill>
                  <a:schemeClr val="bg1"/>
                </a:solidFill>
              </a:rPr>
              <a:t>Home</a:t>
            </a:r>
          </a:p>
        </p:txBody>
      </p:sp>
      <p:grpSp>
        <p:nvGrpSpPr>
          <p:cNvPr id="3" name="Group 20"/>
          <p:cNvGrpSpPr/>
          <p:nvPr/>
        </p:nvGrpSpPr>
        <p:grpSpPr>
          <a:xfrm>
            <a:off x="6574846" y="5652724"/>
            <a:ext cx="1012759" cy="710463"/>
            <a:chOff x="5050845" y="5652723"/>
            <a:chExt cx="1012759" cy="710463"/>
          </a:xfrm>
        </p:grpSpPr>
        <p:sp>
          <p:nvSpPr>
            <p:cNvPr id="27" name="Text Box 57"/>
            <p:cNvSpPr txBox="1">
              <a:spLocks noChangeArrowheads="1"/>
            </p:cNvSpPr>
            <p:nvPr/>
          </p:nvSpPr>
          <p:spPr bwMode="auto">
            <a:xfrm>
              <a:off x="5050845"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Minors</a:t>
              </a:r>
            </a:p>
          </p:txBody>
        </p:sp>
        <p:grpSp>
          <p:nvGrpSpPr>
            <p:cNvPr id="4" name="Group 87"/>
            <p:cNvGrpSpPr/>
            <p:nvPr/>
          </p:nvGrpSpPr>
          <p:grpSpPr>
            <a:xfrm>
              <a:off x="5054286" y="5652723"/>
              <a:ext cx="997138" cy="352419"/>
              <a:chOff x="5054286" y="5596533"/>
              <a:chExt cx="997138" cy="352419"/>
            </a:xfrm>
          </p:grpSpPr>
          <p:cxnSp>
            <p:nvCxnSpPr>
              <p:cNvPr id="45" name="Straight Connector 44"/>
              <p:cNvCxnSpPr/>
              <p:nvPr/>
            </p:nvCxnSpPr>
            <p:spPr>
              <a:xfrm>
                <a:off x="5054286" y="5946835"/>
                <a:ext cx="997138"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58" name="Freeform 57"/>
              <p:cNvSpPr/>
              <p:nvPr/>
            </p:nvSpPr>
            <p:spPr>
              <a:xfrm>
                <a:off x="5056421" y="5605003"/>
                <a:ext cx="995003" cy="313404"/>
              </a:xfrm>
              <a:custGeom>
                <a:avLst/>
                <a:gdLst>
                  <a:gd name="connsiteX0" fmla="*/ 0 w 1260138"/>
                  <a:gd name="connsiteY0" fmla="*/ 625133 h 728501"/>
                  <a:gd name="connsiteX1" fmla="*/ 68913 w 1260138"/>
                  <a:gd name="connsiteY1" fmla="*/ 300261 h 728501"/>
                  <a:gd name="connsiteX2" fmla="*/ 157517 w 1260138"/>
                  <a:gd name="connsiteY2" fmla="*/ 723579 h 728501"/>
                  <a:gd name="connsiteX3" fmla="*/ 236275 w 1260138"/>
                  <a:gd name="connsiteY3" fmla="*/ 0 h 728501"/>
                  <a:gd name="connsiteX4" fmla="*/ 310112 w 1260138"/>
                  <a:gd name="connsiteY4" fmla="*/ 467619 h 728501"/>
                  <a:gd name="connsiteX5" fmla="*/ 393793 w 1260138"/>
                  <a:gd name="connsiteY5" fmla="*/ 231349 h 728501"/>
                  <a:gd name="connsiteX6" fmla="*/ 477474 w 1260138"/>
                  <a:gd name="connsiteY6" fmla="*/ 728501 h 728501"/>
                  <a:gd name="connsiteX7" fmla="*/ 546387 w 1260138"/>
                  <a:gd name="connsiteY7" fmla="*/ 403629 h 728501"/>
                  <a:gd name="connsiteX8" fmla="*/ 625146 w 1260138"/>
                  <a:gd name="connsiteY8" fmla="*/ 694045 h 728501"/>
                  <a:gd name="connsiteX9" fmla="*/ 703905 w 1260138"/>
                  <a:gd name="connsiteY9" fmla="*/ 324872 h 728501"/>
                  <a:gd name="connsiteX10" fmla="*/ 787586 w 1260138"/>
                  <a:gd name="connsiteY10" fmla="*/ 521765 h 728501"/>
                  <a:gd name="connsiteX11" fmla="*/ 866344 w 1260138"/>
                  <a:gd name="connsiteY11" fmla="*/ 206737 h 728501"/>
                  <a:gd name="connsiteX12" fmla="*/ 945103 w 1260138"/>
                  <a:gd name="connsiteY12" fmla="*/ 615288 h 728501"/>
                  <a:gd name="connsiteX13" fmla="*/ 1018939 w 1260138"/>
                  <a:gd name="connsiteY13" fmla="*/ 137825 h 728501"/>
                  <a:gd name="connsiteX14" fmla="*/ 1171534 w 1260138"/>
                  <a:gd name="connsiteY14" fmla="*/ 698968 h 728501"/>
                  <a:gd name="connsiteX15" fmla="*/ 1260138 w 1260138"/>
                  <a:gd name="connsiteY15" fmla="*/ 433163 h 72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0138" h="728501">
                    <a:moveTo>
                      <a:pt x="0" y="625133"/>
                    </a:moveTo>
                    <a:lnTo>
                      <a:pt x="68913" y="300261"/>
                    </a:lnTo>
                    <a:lnTo>
                      <a:pt x="157517" y="723579"/>
                    </a:lnTo>
                    <a:lnTo>
                      <a:pt x="236275" y="0"/>
                    </a:lnTo>
                    <a:lnTo>
                      <a:pt x="310112" y="467619"/>
                    </a:lnTo>
                    <a:lnTo>
                      <a:pt x="393793" y="231349"/>
                    </a:lnTo>
                    <a:lnTo>
                      <a:pt x="477474" y="728501"/>
                    </a:lnTo>
                    <a:lnTo>
                      <a:pt x="546387" y="403629"/>
                    </a:lnTo>
                    <a:lnTo>
                      <a:pt x="625146" y="694045"/>
                    </a:lnTo>
                    <a:lnTo>
                      <a:pt x="703905" y="324872"/>
                    </a:lnTo>
                    <a:lnTo>
                      <a:pt x="787586" y="521765"/>
                    </a:lnTo>
                    <a:lnTo>
                      <a:pt x="866344" y="206737"/>
                    </a:lnTo>
                    <a:lnTo>
                      <a:pt x="945103" y="615288"/>
                    </a:lnTo>
                    <a:lnTo>
                      <a:pt x="1018939" y="137825"/>
                    </a:lnTo>
                    <a:lnTo>
                      <a:pt x="1171534" y="698968"/>
                    </a:lnTo>
                    <a:lnTo>
                      <a:pt x="1260138" y="433163"/>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0" name="Straight Connector 39"/>
              <p:cNvCxnSpPr/>
              <p:nvPr/>
            </p:nvCxnSpPr>
            <p:spPr>
              <a:xfrm>
                <a:off x="5058172" y="5596533"/>
                <a:ext cx="0" cy="352419"/>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5" name="Group 24"/>
          <p:cNvGrpSpPr/>
          <p:nvPr/>
        </p:nvGrpSpPr>
        <p:grpSpPr>
          <a:xfrm>
            <a:off x="7729820" y="5652342"/>
            <a:ext cx="1012759" cy="710844"/>
            <a:chOff x="6205819" y="5652342"/>
            <a:chExt cx="1012759" cy="710844"/>
          </a:xfrm>
        </p:grpSpPr>
        <p:sp>
          <p:nvSpPr>
            <p:cNvPr id="28" name="Text Box 57"/>
            <p:cNvSpPr txBox="1">
              <a:spLocks noChangeArrowheads="1"/>
            </p:cNvSpPr>
            <p:nvPr/>
          </p:nvSpPr>
          <p:spPr bwMode="auto">
            <a:xfrm>
              <a:off x="6205819"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Majors</a:t>
              </a:r>
            </a:p>
          </p:txBody>
        </p:sp>
        <p:grpSp>
          <p:nvGrpSpPr>
            <p:cNvPr id="17" name="Group 88"/>
            <p:cNvGrpSpPr/>
            <p:nvPr/>
          </p:nvGrpSpPr>
          <p:grpSpPr>
            <a:xfrm>
              <a:off x="6217072" y="5652342"/>
              <a:ext cx="997200" cy="352800"/>
              <a:chOff x="3411233" y="4764790"/>
              <a:chExt cx="997200" cy="352800"/>
            </a:xfrm>
          </p:grpSpPr>
          <p:cxnSp>
            <p:nvCxnSpPr>
              <p:cNvPr id="62" name="Straight Connector 61"/>
              <p:cNvCxnSpPr/>
              <p:nvPr/>
            </p:nvCxnSpPr>
            <p:spPr>
              <a:xfrm>
                <a:off x="3412982" y="5115470"/>
                <a:ext cx="995451"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72" name="Freeform 71"/>
              <p:cNvSpPr/>
              <p:nvPr/>
            </p:nvSpPr>
            <p:spPr>
              <a:xfrm>
                <a:off x="3411233" y="4889863"/>
                <a:ext cx="997200" cy="199269"/>
              </a:xfrm>
              <a:custGeom>
                <a:avLst/>
                <a:gdLst>
                  <a:gd name="connsiteX0" fmla="*/ 0 w 1265061"/>
                  <a:gd name="connsiteY0" fmla="*/ 418396 h 462697"/>
                  <a:gd name="connsiteX1" fmla="*/ 162440 w 1265061"/>
                  <a:gd name="connsiteY1" fmla="*/ 4922 h 462697"/>
                  <a:gd name="connsiteX2" fmla="*/ 319957 w 1265061"/>
                  <a:gd name="connsiteY2" fmla="*/ 408551 h 462697"/>
                  <a:gd name="connsiteX3" fmla="*/ 477474 w 1265061"/>
                  <a:gd name="connsiteY3" fmla="*/ 118135 h 462697"/>
                  <a:gd name="connsiteX4" fmla="*/ 634992 w 1265061"/>
                  <a:gd name="connsiteY4" fmla="*/ 462697 h 462697"/>
                  <a:gd name="connsiteX5" fmla="*/ 792509 w 1265061"/>
                  <a:gd name="connsiteY5" fmla="*/ 0 h 462697"/>
                  <a:gd name="connsiteX6" fmla="*/ 945104 w 1265061"/>
                  <a:gd name="connsiteY6" fmla="*/ 290416 h 462697"/>
                  <a:gd name="connsiteX7" fmla="*/ 1102621 w 1265061"/>
                  <a:gd name="connsiteY7" fmla="*/ 88602 h 462697"/>
                  <a:gd name="connsiteX8" fmla="*/ 1265061 w 1265061"/>
                  <a:gd name="connsiteY8" fmla="*/ 413474 h 46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061" h="462697">
                    <a:moveTo>
                      <a:pt x="0" y="418396"/>
                    </a:moveTo>
                    <a:lnTo>
                      <a:pt x="162440" y="4922"/>
                    </a:lnTo>
                    <a:lnTo>
                      <a:pt x="319957" y="408551"/>
                    </a:lnTo>
                    <a:lnTo>
                      <a:pt x="477474" y="118135"/>
                    </a:lnTo>
                    <a:lnTo>
                      <a:pt x="634992" y="462697"/>
                    </a:lnTo>
                    <a:lnTo>
                      <a:pt x="792509" y="0"/>
                    </a:lnTo>
                    <a:lnTo>
                      <a:pt x="945104" y="290416"/>
                    </a:lnTo>
                    <a:lnTo>
                      <a:pt x="1102621" y="88602"/>
                    </a:lnTo>
                    <a:lnTo>
                      <a:pt x="1265061" y="413474"/>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a:off x="3416862" y="4764790"/>
                <a:ext cx="0" cy="35280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20" name="Group 32"/>
          <p:cNvGrpSpPr/>
          <p:nvPr/>
        </p:nvGrpSpPr>
        <p:grpSpPr>
          <a:xfrm>
            <a:off x="8884794" y="5652342"/>
            <a:ext cx="1012759" cy="710844"/>
            <a:chOff x="7360793" y="5652342"/>
            <a:chExt cx="1012759" cy="710844"/>
          </a:xfrm>
        </p:grpSpPr>
        <p:sp>
          <p:nvSpPr>
            <p:cNvPr id="29" name="Text Box 57"/>
            <p:cNvSpPr txBox="1">
              <a:spLocks noChangeArrowheads="1"/>
            </p:cNvSpPr>
            <p:nvPr/>
          </p:nvSpPr>
          <p:spPr bwMode="auto">
            <a:xfrm>
              <a:off x="7360793" y="6086187"/>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GP referrals</a:t>
              </a:r>
            </a:p>
          </p:txBody>
        </p:sp>
        <p:grpSp>
          <p:nvGrpSpPr>
            <p:cNvPr id="21" name="Group 89"/>
            <p:cNvGrpSpPr/>
            <p:nvPr/>
          </p:nvGrpSpPr>
          <p:grpSpPr>
            <a:xfrm>
              <a:off x="7367881" y="5652342"/>
              <a:ext cx="997200" cy="352800"/>
              <a:chOff x="3413452" y="5517903"/>
              <a:chExt cx="997200" cy="352800"/>
            </a:xfrm>
          </p:grpSpPr>
          <p:cxnSp>
            <p:nvCxnSpPr>
              <p:cNvPr id="74" name="Straight Connector 73"/>
              <p:cNvCxnSpPr/>
              <p:nvPr/>
            </p:nvCxnSpPr>
            <p:spPr>
              <a:xfrm>
                <a:off x="3413452" y="5868583"/>
                <a:ext cx="997200" cy="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sp>
            <p:nvSpPr>
              <p:cNvPr id="84" name="Freeform 83"/>
              <p:cNvSpPr/>
              <p:nvPr/>
            </p:nvSpPr>
            <p:spPr>
              <a:xfrm>
                <a:off x="3415587" y="5655696"/>
                <a:ext cx="991177" cy="112354"/>
              </a:xfrm>
              <a:custGeom>
                <a:avLst/>
                <a:gdLst>
                  <a:gd name="connsiteX0" fmla="*/ 0 w 1255215"/>
                  <a:gd name="connsiteY0" fmla="*/ 221503 h 260882"/>
                  <a:gd name="connsiteX1" fmla="*/ 78758 w 1255215"/>
                  <a:gd name="connsiteY1" fmla="*/ 24611 h 260882"/>
                  <a:gd name="connsiteX2" fmla="*/ 157517 w 1255215"/>
                  <a:gd name="connsiteY2" fmla="*/ 260882 h 260882"/>
                  <a:gd name="connsiteX3" fmla="*/ 231353 w 1255215"/>
                  <a:gd name="connsiteY3" fmla="*/ 78756 h 260882"/>
                  <a:gd name="connsiteX4" fmla="*/ 310112 w 1255215"/>
                  <a:gd name="connsiteY4" fmla="*/ 255959 h 260882"/>
                  <a:gd name="connsiteX5" fmla="*/ 388870 w 1255215"/>
                  <a:gd name="connsiteY5" fmla="*/ 24611 h 260882"/>
                  <a:gd name="connsiteX6" fmla="*/ 467629 w 1255215"/>
                  <a:gd name="connsiteY6" fmla="*/ 187047 h 260882"/>
                  <a:gd name="connsiteX7" fmla="*/ 551310 w 1255215"/>
                  <a:gd name="connsiteY7" fmla="*/ 0 h 260882"/>
                  <a:gd name="connsiteX8" fmla="*/ 630069 w 1255215"/>
                  <a:gd name="connsiteY8" fmla="*/ 231348 h 260882"/>
                  <a:gd name="connsiteX9" fmla="*/ 718672 w 1255215"/>
                  <a:gd name="connsiteY9" fmla="*/ 93523 h 260882"/>
                  <a:gd name="connsiteX10" fmla="*/ 782663 w 1255215"/>
                  <a:gd name="connsiteY10" fmla="*/ 255959 h 260882"/>
                  <a:gd name="connsiteX11" fmla="*/ 861422 w 1255215"/>
                  <a:gd name="connsiteY11" fmla="*/ 29533 h 260882"/>
                  <a:gd name="connsiteX12" fmla="*/ 940181 w 1255215"/>
                  <a:gd name="connsiteY12" fmla="*/ 162436 h 260882"/>
                  <a:gd name="connsiteX13" fmla="*/ 1018939 w 1255215"/>
                  <a:gd name="connsiteY13" fmla="*/ 49223 h 260882"/>
                  <a:gd name="connsiteX14" fmla="*/ 1097698 w 1255215"/>
                  <a:gd name="connsiteY14" fmla="*/ 182125 h 260882"/>
                  <a:gd name="connsiteX15" fmla="*/ 1186301 w 1255215"/>
                  <a:gd name="connsiteY15" fmla="*/ 24611 h 260882"/>
                  <a:gd name="connsiteX16" fmla="*/ 1255215 w 1255215"/>
                  <a:gd name="connsiteY16" fmla="*/ 201814 h 26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5215" h="260882">
                    <a:moveTo>
                      <a:pt x="0" y="221503"/>
                    </a:moveTo>
                    <a:lnTo>
                      <a:pt x="78758" y="24611"/>
                    </a:lnTo>
                    <a:lnTo>
                      <a:pt x="157517" y="260882"/>
                    </a:lnTo>
                    <a:lnTo>
                      <a:pt x="231353" y="78756"/>
                    </a:lnTo>
                    <a:lnTo>
                      <a:pt x="310112" y="255959"/>
                    </a:lnTo>
                    <a:lnTo>
                      <a:pt x="388870" y="24611"/>
                    </a:lnTo>
                    <a:lnTo>
                      <a:pt x="467629" y="187047"/>
                    </a:lnTo>
                    <a:lnTo>
                      <a:pt x="551310" y="0"/>
                    </a:lnTo>
                    <a:lnTo>
                      <a:pt x="630069" y="231348"/>
                    </a:lnTo>
                    <a:lnTo>
                      <a:pt x="718672" y="93523"/>
                    </a:lnTo>
                    <a:lnTo>
                      <a:pt x="782663" y="255959"/>
                    </a:lnTo>
                    <a:lnTo>
                      <a:pt x="861422" y="29533"/>
                    </a:lnTo>
                    <a:lnTo>
                      <a:pt x="940181" y="162436"/>
                    </a:lnTo>
                    <a:lnTo>
                      <a:pt x="1018939" y="49223"/>
                    </a:lnTo>
                    <a:lnTo>
                      <a:pt x="1097698" y="182125"/>
                    </a:lnTo>
                    <a:lnTo>
                      <a:pt x="1186301" y="24611"/>
                    </a:lnTo>
                    <a:lnTo>
                      <a:pt x="1255215" y="201814"/>
                    </a:lnTo>
                  </a:path>
                </a:pathLst>
              </a:custGeom>
              <a:ln w="19050">
                <a:solidFill>
                  <a:srgbClr val="3A30C7"/>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Connector 72"/>
              <p:cNvCxnSpPr/>
              <p:nvPr/>
            </p:nvCxnSpPr>
            <p:spPr>
              <a:xfrm>
                <a:off x="3417339" y="5517903"/>
                <a:ext cx="0" cy="352800"/>
              </a:xfrm>
              <a:prstGeom prst="line">
                <a:avLst/>
              </a:prstGeom>
              <a:ln w="19050" cmpd="sng">
                <a:solidFill>
                  <a:srgbClr val="363636"/>
                </a:solidFill>
              </a:ln>
              <a:effectLst/>
            </p:spPr>
            <p:style>
              <a:lnRef idx="2">
                <a:schemeClr val="accent1"/>
              </a:lnRef>
              <a:fillRef idx="0">
                <a:schemeClr val="accent1"/>
              </a:fillRef>
              <a:effectRef idx="1">
                <a:schemeClr val="accent1"/>
              </a:effectRef>
              <a:fontRef idx="minor">
                <a:schemeClr val="tx1"/>
              </a:fontRef>
            </p:style>
          </p:cxnSp>
        </p:grpSp>
      </p:grpSp>
      <p:grpSp>
        <p:nvGrpSpPr>
          <p:cNvPr id="25" name="Group 34"/>
          <p:cNvGrpSpPr/>
          <p:nvPr/>
        </p:nvGrpSpPr>
        <p:grpSpPr>
          <a:xfrm>
            <a:off x="2747652" y="1041401"/>
            <a:ext cx="6678999" cy="4088515"/>
            <a:chOff x="1223651" y="1023936"/>
            <a:chExt cx="6678999" cy="4088515"/>
          </a:xfrm>
        </p:grpSpPr>
        <p:pic>
          <p:nvPicPr>
            <p:cNvPr id="283" name="Picture 28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5845" y="4836226"/>
              <a:ext cx="279400" cy="276225"/>
            </a:xfrm>
            <a:prstGeom prst="rect">
              <a:avLst/>
            </a:prstGeom>
            <a:noFill/>
            <a:ln>
              <a:noFill/>
            </a:ln>
          </p:spPr>
        </p:pic>
        <p:pic>
          <p:nvPicPr>
            <p:cNvPr id="284" name="Picture 28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1698" y="4852101"/>
              <a:ext cx="266700" cy="244475"/>
            </a:xfrm>
            <a:prstGeom prst="rect">
              <a:avLst/>
            </a:prstGeom>
            <a:noFill/>
            <a:ln>
              <a:noFill/>
            </a:ln>
          </p:spPr>
        </p:pic>
        <p:pic>
          <p:nvPicPr>
            <p:cNvPr id="285" name="Picture 284"/>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4504" y="4866338"/>
              <a:ext cx="288000" cy="216000"/>
            </a:xfrm>
            <a:prstGeom prst="rect">
              <a:avLst/>
            </a:prstGeom>
            <a:noFill/>
            <a:ln>
              <a:noFill/>
            </a:ln>
          </p:spPr>
        </p:pic>
        <p:pic>
          <p:nvPicPr>
            <p:cNvPr id="287" name="Picture 28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07140" y="4314045"/>
              <a:ext cx="282575" cy="257175"/>
            </a:xfrm>
            <a:prstGeom prst="rect">
              <a:avLst/>
            </a:prstGeom>
            <a:noFill/>
            <a:ln>
              <a:noFill/>
            </a:ln>
          </p:spPr>
        </p:pic>
        <p:pic>
          <p:nvPicPr>
            <p:cNvPr id="289" name="Picture 28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56011" y="4013758"/>
              <a:ext cx="266700" cy="257175"/>
            </a:xfrm>
            <a:prstGeom prst="rect">
              <a:avLst/>
            </a:prstGeom>
            <a:noFill/>
            <a:ln>
              <a:noFill/>
            </a:ln>
          </p:spPr>
        </p:pic>
        <p:pic>
          <p:nvPicPr>
            <p:cNvPr id="290" name="Picture 28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35" y="4404450"/>
              <a:ext cx="279400" cy="276225"/>
            </a:xfrm>
            <a:prstGeom prst="rect">
              <a:avLst/>
            </a:prstGeom>
            <a:noFill/>
            <a:ln>
              <a:noFill/>
            </a:ln>
          </p:spPr>
        </p:pic>
        <p:pic>
          <p:nvPicPr>
            <p:cNvPr id="291" name="Picture 29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1556" y="4061967"/>
              <a:ext cx="288000" cy="216000"/>
            </a:xfrm>
            <a:prstGeom prst="rect">
              <a:avLst/>
            </a:prstGeom>
            <a:noFill/>
            <a:ln>
              <a:noFill/>
            </a:ln>
          </p:spPr>
        </p:pic>
        <p:pic>
          <p:nvPicPr>
            <p:cNvPr id="292" name="Picture 29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612" y="4480062"/>
              <a:ext cx="279400" cy="276225"/>
            </a:xfrm>
            <a:prstGeom prst="rect">
              <a:avLst/>
            </a:prstGeom>
            <a:noFill/>
            <a:ln>
              <a:noFill/>
            </a:ln>
          </p:spPr>
        </p:pic>
        <p:pic>
          <p:nvPicPr>
            <p:cNvPr id="293" name="Picture 29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79549" y="4627487"/>
              <a:ext cx="288000" cy="216000"/>
            </a:xfrm>
            <a:prstGeom prst="rect">
              <a:avLst/>
            </a:prstGeom>
            <a:noFill/>
            <a:ln>
              <a:noFill/>
            </a:ln>
          </p:spPr>
        </p:pic>
        <p:pic>
          <p:nvPicPr>
            <p:cNvPr id="294" name="Picture 29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24355" y="3637341"/>
              <a:ext cx="266700" cy="257175"/>
            </a:xfrm>
            <a:prstGeom prst="rect">
              <a:avLst/>
            </a:prstGeom>
            <a:noFill/>
            <a:ln>
              <a:noFill/>
            </a:ln>
          </p:spPr>
        </p:pic>
        <p:pic>
          <p:nvPicPr>
            <p:cNvPr id="295" name="Picture 29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1546" y="3627496"/>
              <a:ext cx="282575" cy="257175"/>
            </a:xfrm>
            <a:prstGeom prst="rect">
              <a:avLst/>
            </a:prstGeom>
            <a:noFill/>
            <a:ln>
              <a:noFill/>
            </a:ln>
          </p:spPr>
        </p:pic>
        <p:pic>
          <p:nvPicPr>
            <p:cNvPr id="299" name="Picture 29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7720" y="4158426"/>
              <a:ext cx="279400" cy="276225"/>
            </a:xfrm>
            <a:prstGeom prst="rect">
              <a:avLst/>
            </a:prstGeom>
            <a:noFill/>
            <a:ln>
              <a:noFill/>
            </a:ln>
          </p:spPr>
        </p:pic>
        <p:pic>
          <p:nvPicPr>
            <p:cNvPr id="300" name="Picture 299"/>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3420" y="4395015"/>
              <a:ext cx="288000" cy="216000"/>
            </a:xfrm>
            <a:prstGeom prst="rect">
              <a:avLst/>
            </a:prstGeom>
            <a:noFill/>
            <a:ln>
              <a:noFill/>
            </a:ln>
          </p:spPr>
        </p:pic>
        <p:pic>
          <p:nvPicPr>
            <p:cNvPr id="301" name="Picture 30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05998" y="2898055"/>
              <a:ext cx="282575" cy="257175"/>
            </a:xfrm>
            <a:prstGeom prst="rect">
              <a:avLst/>
            </a:prstGeom>
            <a:noFill/>
            <a:ln>
              <a:noFill/>
            </a:ln>
          </p:spPr>
        </p:pic>
        <p:pic>
          <p:nvPicPr>
            <p:cNvPr id="302" name="Picture 301"/>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3285" y="3169480"/>
              <a:ext cx="288000" cy="216000"/>
            </a:xfrm>
            <a:prstGeom prst="rect">
              <a:avLst/>
            </a:prstGeom>
            <a:noFill/>
            <a:ln>
              <a:noFill/>
            </a:ln>
          </p:spPr>
        </p:pic>
        <p:pic>
          <p:nvPicPr>
            <p:cNvPr id="305" name="Picture 30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64373" y="4827475"/>
              <a:ext cx="282575" cy="257175"/>
            </a:xfrm>
            <a:prstGeom prst="rect">
              <a:avLst/>
            </a:prstGeom>
            <a:noFill/>
            <a:ln>
              <a:noFill/>
            </a:ln>
          </p:spPr>
        </p:pic>
        <p:pic>
          <p:nvPicPr>
            <p:cNvPr id="306" name="Picture 30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7630" y="3619310"/>
              <a:ext cx="266700" cy="244475"/>
            </a:xfrm>
            <a:prstGeom prst="rect">
              <a:avLst/>
            </a:prstGeom>
            <a:noFill/>
            <a:ln>
              <a:noFill/>
            </a:ln>
          </p:spPr>
        </p:pic>
        <p:pic>
          <p:nvPicPr>
            <p:cNvPr id="307" name="Picture 306"/>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37810" y="2400391"/>
              <a:ext cx="288000" cy="216000"/>
            </a:xfrm>
            <a:prstGeom prst="rect">
              <a:avLst/>
            </a:prstGeom>
            <a:noFill/>
            <a:ln>
              <a:noFill/>
            </a:ln>
          </p:spPr>
        </p:pic>
        <p:pic>
          <p:nvPicPr>
            <p:cNvPr id="309" name="Picture 30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3250" y="2370279"/>
              <a:ext cx="279400" cy="276225"/>
            </a:xfrm>
            <a:prstGeom prst="rect">
              <a:avLst/>
            </a:prstGeom>
            <a:noFill/>
            <a:ln>
              <a:noFill/>
            </a:ln>
          </p:spPr>
        </p:pic>
        <p:pic>
          <p:nvPicPr>
            <p:cNvPr id="313" name="Picture 312"/>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30691" y="1719776"/>
              <a:ext cx="288000" cy="216000"/>
            </a:xfrm>
            <a:prstGeom prst="rect">
              <a:avLst/>
            </a:prstGeom>
            <a:noFill/>
            <a:ln>
              <a:noFill/>
            </a:ln>
          </p:spPr>
        </p:pic>
        <p:pic>
          <p:nvPicPr>
            <p:cNvPr id="314" name="Picture 31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1833" y="1023936"/>
              <a:ext cx="282575" cy="257175"/>
            </a:xfrm>
            <a:prstGeom prst="rect">
              <a:avLst/>
            </a:prstGeom>
            <a:noFill/>
            <a:ln>
              <a:noFill/>
            </a:ln>
          </p:spPr>
        </p:pic>
        <p:pic>
          <p:nvPicPr>
            <p:cNvPr id="315" name="Picture 3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8410" y="1030255"/>
              <a:ext cx="266700" cy="257175"/>
            </a:xfrm>
            <a:prstGeom prst="rect">
              <a:avLst/>
            </a:prstGeom>
            <a:noFill/>
            <a:ln>
              <a:noFill/>
            </a:ln>
          </p:spPr>
        </p:pic>
        <p:pic>
          <p:nvPicPr>
            <p:cNvPr id="316" name="Picture 315"/>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3539" y="1997798"/>
              <a:ext cx="288000" cy="216000"/>
            </a:xfrm>
            <a:prstGeom prst="rect">
              <a:avLst/>
            </a:prstGeom>
            <a:noFill/>
            <a:ln>
              <a:noFill/>
            </a:ln>
          </p:spPr>
        </p:pic>
        <p:pic>
          <p:nvPicPr>
            <p:cNvPr id="322" name="Picture 32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8566" y="1977937"/>
              <a:ext cx="282575" cy="257175"/>
            </a:xfrm>
            <a:prstGeom prst="rect">
              <a:avLst/>
            </a:prstGeom>
            <a:noFill/>
            <a:ln>
              <a:noFill/>
            </a:ln>
          </p:spPr>
        </p:pic>
        <p:pic>
          <p:nvPicPr>
            <p:cNvPr id="323" name="Picture 3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612" y="1261817"/>
              <a:ext cx="279400" cy="276225"/>
            </a:xfrm>
            <a:prstGeom prst="rect">
              <a:avLst/>
            </a:prstGeom>
            <a:noFill/>
            <a:ln>
              <a:noFill/>
            </a:ln>
          </p:spPr>
        </p:pic>
        <p:pic>
          <p:nvPicPr>
            <p:cNvPr id="325" name="Picture 3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3341" y="1705328"/>
              <a:ext cx="266700" cy="244475"/>
            </a:xfrm>
            <a:prstGeom prst="rect">
              <a:avLst/>
            </a:prstGeom>
            <a:noFill/>
            <a:ln>
              <a:noFill/>
            </a:ln>
          </p:spPr>
        </p:pic>
        <p:pic>
          <p:nvPicPr>
            <p:cNvPr id="327" name="Picture 32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1633" y="1939304"/>
              <a:ext cx="282575" cy="257175"/>
            </a:xfrm>
            <a:prstGeom prst="rect">
              <a:avLst/>
            </a:prstGeom>
            <a:noFill/>
            <a:ln>
              <a:noFill/>
            </a:ln>
          </p:spPr>
        </p:pic>
        <p:pic>
          <p:nvPicPr>
            <p:cNvPr id="328" name="Picture 327"/>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6970" y="2720550"/>
              <a:ext cx="288000" cy="216000"/>
            </a:xfrm>
            <a:prstGeom prst="rect">
              <a:avLst/>
            </a:prstGeom>
            <a:noFill/>
            <a:ln>
              <a:noFill/>
            </a:ln>
          </p:spPr>
        </p:pic>
        <p:pic>
          <p:nvPicPr>
            <p:cNvPr id="329" name="Picture 3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1701" y="2868854"/>
              <a:ext cx="279400" cy="276225"/>
            </a:xfrm>
            <a:prstGeom prst="rect">
              <a:avLst/>
            </a:prstGeom>
            <a:noFill/>
            <a:ln>
              <a:noFill/>
            </a:ln>
          </p:spPr>
        </p:pic>
        <p:pic>
          <p:nvPicPr>
            <p:cNvPr id="330" name="Picture 32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2746" y="3039570"/>
              <a:ext cx="266700" cy="257175"/>
            </a:xfrm>
            <a:prstGeom prst="rect">
              <a:avLst/>
            </a:prstGeom>
            <a:noFill/>
            <a:ln>
              <a:noFill/>
            </a:ln>
          </p:spPr>
        </p:pic>
        <p:pic>
          <p:nvPicPr>
            <p:cNvPr id="338" name="Picture 3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2576" y="3163470"/>
              <a:ext cx="266700" cy="244475"/>
            </a:xfrm>
            <a:prstGeom prst="rect">
              <a:avLst/>
            </a:prstGeom>
            <a:noFill/>
            <a:ln>
              <a:noFill/>
            </a:ln>
          </p:spPr>
        </p:pic>
        <p:pic>
          <p:nvPicPr>
            <p:cNvPr id="339" name="Picture 33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42680" y="4246617"/>
              <a:ext cx="282575" cy="257175"/>
            </a:xfrm>
            <a:prstGeom prst="rect">
              <a:avLst/>
            </a:prstGeom>
            <a:noFill/>
            <a:ln>
              <a:noFill/>
            </a:ln>
          </p:spPr>
        </p:pic>
        <p:pic>
          <p:nvPicPr>
            <p:cNvPr id="340" name="Picture 33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61278" y="3445538"/>
              <a:ext cx="266700" cy="257175"/>
            </a:xfrm>
            <a:prstGeom prst="rect">
              <a:avLst/>
            </a:prstGeom>
            <a:noFill/>
            <a:ln>
              <a:noFill/>
            </a:ln>
          </p:spPr>
        </p:pic>
        <p:pic>
          <p:nvPicPr>
            <p:cNvPr id="346" name="Picture 34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4762" y="2928590"/>
              <a:ext cx="266700" cy="257175"/>
            </a:xfrm>
            <a:prstGeom prst="rect">
              <a:avLst/>
            </a:prstGeom>
            <a:noFill/>
            <a:ln>
              <a:noFill/>
            </a:ln>
          </p:spPr>
        </p:pic>
        <p:pic>
          <p:nvPicPr>
            <p:cNvPr id="347" name="Picture 34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8412" y="3169480"/>
              <a:ext cx="279400" cy="276225"/>
            </a:xfrm>
            <a:prstGeom prst="rect">
              <a:avLst/>
            </a:prstGeom>
            <a:noFill/>
            <a:ln>
              <a:noFill/>
            </a:ln>
          </p:spPr>
        </p:pic>
        <p:pic>
          <p:nvPicPr>
            <p:cNvPr id="350" name="Picture 34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46825" y="1661873"/>
              <a:ext cx="282575" cy="257175"/>
            </a:xfrm>
            <a:prstGeom prst="rect">
              <a:avLst/>
            </a:prstGeom>
            <a:noFill/>
            <a:ln>
              <a:noFill/>
            </a:ln>
          </p:spPr>
        </p:pic>
        <p:pic>
          <p:nvPicPr>
            <p:cNvPr id="351" name="Picture 350"/>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44112" y="1944536"/>
              <a:ext cx="288000" cy="216000"/>
            </a:xfrm>
            <a:prstGeom prst="rect">
              <a:avLst/>
            </a:prstGeom>
            <a:noFill/>
            <a:ln>
              <a:noFill/>
            </a:ln>
          </p:spPr>
        </p:pic>
        <p:pic>
          <p:nvPicPr>
            <p:cNvPr id="353" name="Picture 35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741" y="1242860"/>
              <a:ext cx="279400" cy="276225"/>
            </a:xfrm>
            <a:prstGeom prst="rect">
              <a:avLst/>
            </a:prstGeom>
            <a:noFill/>
            <a:ln>
              <a:noFill/>
            </a:ln>
          </p:spPr>
        </p:pic>
        <p:pic>
          <p:nvPicPr>
            <p:cNvPr id="354" name="Picture 35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23651" y="1252385"/>
              <a:ext cx="266700" cy="257175"/>
            </a:xfrm>
            <a:prstGeom prst="rect">
              <a:avLst/>
            </a:prstGeom>
            <a:noFill/>
            <a:ln>
              <a:noFill/>
            </a:ln>
          </p:spPr>
        </p:pic>
        <p:pic>
          <p:nvPicPr>
            <p:cNvPr id="358" name="Picture 35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1734" y="2292633"/>
              <a:ext cx="266700" cy="244475"/>
            </a:xfrm>
            <a:prstGeom prst="rect">
              <a:avLst/>
            </a:prstGeom>
            <a:noFill/>
            <a:ln>
              <a:noFill/>
            </a:ln>
          </p:spPr>
        </p:pic>
        <p:pic>
          <p:nvPicPr>
            <p:cNvPr id="359" name="Picture 35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8217" y="2276758"/>
              <a:ext cx="279400" cy="276225"/>
            </a:xfrm>
            <a:prstGeom prst="rect">
              <a:avLst/>
            </a:prstGeom>
            <a:noFill/>
            <a:ln>
              <a:noFill/>
            </a:ln>
          </p:spPr>
        </p:pic>
        <p:pic>
          <p:nvPicPr>
            <p:cNvPr id="360" name="Picture 35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438" y="4774606"/>
              <a:ext cx="266700" cy="244475"/>
            </a:xfrm>
            <a:prstGeom prst="rect">
              <a:avLst/>
            </a:prstGeom>
            <a:noFill/>
            <a:ln>
              <a:noFill/>
            </a:ln>
          </p:spPr>
        </p:pic>
        <p:pic>
          <p:nvPicPr>
            <p:cNvPr id="361" name="Picture 36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1648" y="1169704"/>
              <a:ext cx="288000" cy="216000"/>
            </a:xfrm>
            <a:prstGeom prst="rect">
              <a:avLst/>
            </a:prstGeom>
            <a:noFill/>
            <a:ln>
              <a:noFill/>
            </a:ln>
          </p:spPr>
        </p:pic>
        <p:pic>
          <p:nvPicPr>
            <p:cNvPr id="362" name="Picture 3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0121" y="2019683"/>
              <a:ext cx="279400" cy="276225"/>
            </a:xfrm>
            <a:prstGeom prst="rect">
              <a:avLst/>
            </a:prstGeom>
            <a:noFill/>
            <a:ln>
              <a:noFill/>
            </a:ln>
          </p:spPr>
        </p:pic>
        <p:pic>
          <p:nvPicPr>
            <p:cNvPr id="363" name="Picture 36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20912" y="1331391"/>
              <a:ext cx="266700" cy="257175"/>
            </a:xfrm>
            <a:prstGeom prst="rect">
              <a:avLst/>
            </a:prstGeom>
            <a:noFill/>
            <a:ln>
              <a:noFill/>
            </a:ln>
          </p:spPr>
        </p:pic>
        <p:pic>
          <p:nvPicPr>
            <p:cNvPr id="364" name="Picture 36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5267" y="4845751"/>
              <a:ext cx="266700" cy="257175"/>
            </a:xfrm>
            <a:prstGeom prst="rect">
              <a:avLst/>
            </a:prstGeom>
            <a:noFill/>
            <a:ln>
              <a:noFill/>
            </a:ln>
          </p:spPr>
        </p:pic>
        <p:pic>
          <p:nvPicPr>
            <p:cNvPr id="365" name="Picture 36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9403" y="3643691"/>
              <a:ext cx="266700" cy="244475"/>
            </a:xfrm>
            <a:prstGeom prst="rect">
              <a:avLst/>
            </a:prstGeom>
            <a:noFill/>
            <a:ln>
              <a:noFill/>
            </a:ln>
          </p:spPr>
        </p:pic>
        <p:pic>
          <p:nvPicPr>
            <p:cNvPr id="366" name="Picture 36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7656" y="3643691"/>
              <a:ext cx="266700" cy="244475"/>
            </a:xfrm>
            <a:prstGeom prst="rect">
              <a:avLst/>
            </a:prstGeom>
            <a:noFill/>
            <a:ln>
              <a:noFill/>
            </a:ln>
          </p:spPr>
        </p:pic>
        <p:pic>
          <p:nvPicPr>
            <p:cNvPr id="367" name="Picture 36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0877" y="1095675"/>
              <a:ext cx="266700" cy="244475"/>
            </a:xfrm>
            <a:prstGeom prst="rect">
              <a:avLst/>
            </a:prstGeom>
            <a:noFill/>
            <a:ln>
              <a:noFill/>
            </a:ln>
          </p:spPr>
        </p:pic>
        <p:pic>
          <p:nvPicPr>
            <p:cNvPr id="381" name="Picture 380"/>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3885" y="1934612"/>
              <a:ext cx="288000" cy="216000"/>
            </a:xfrm>
            <a:prstGeom prst="rect">
              <a:avLst/>
            </a:prstGeom>
            <a:noFill/>
            <a:ln>
              <a:noFill/>
            </a:ln>
          </p:spPr>
        </p:pic>
        <p:pic>
          <p:nvPicPr>
            <p:cNvPr id="382" name="Picture 38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4535" y="1660772"/>
              <a:ext cx="266700" cy="257175"/>
            </a:xfrm>
            <a:prstGeom prst="rect">
              <a:avLst/>
            </a:prstGeom>
            <a:noFill/>
            <a:ln>
              <a:noFill/>
            </a:ln>
          </p:spPr>
        </p:pic>
        <p:pic>
          <p:nvPicPr>
            <p:cNvPr id="193" name="Picture 19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6001" y="1349422"/>
              <a:ext cx="288000" cy="216000"/>
            </a:xfrm>
            <a:prstGeom prst="rect">
              <a:avLst/>
            </a:prstGeom>
            <a:noFill/>
            <a:ln>
              <a:noFill/>
            </a:ln>
          </p:spPr>
        </p:pic>
        <p:pic>
          <p:nvPicPr>
            <p:cNvPr id="194" name="Picture 19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6651" y="1956235"/>
              <a:ext cx="266700" cy="257175"/>
            </a:xfrm>
            <a:prstGeom prst="rect">
              <a:avLst/>
            </a:prstGeom>
            <a:noFill/>
            <a:ln>
              <a:noFill/>
            </a:ln>
          </p:spPr>
        </p:pic>
      </p:grpSp>
      <p:grpSp>
        <p:nvGrpSpPr>
          <p:cNvPr id="26" name="Group 129"/>
          <p:cNvGrpSpPr/>
          <p:nvPr/>
        </p:nvGrpSpPr>
        <p:grpSpPr>
          <a:xfrm>
            <a:off x="1681340" y="3467100"/>
            <a:ext cx="1202530" cy="1046775"/>
            <a:chOff x="157340" y="3467099"/>
            <a:chExt cx="1202530" cy="1046775"/>
          </a:xfrm>
        </p:grpSpPr>
        <p:sp>
          <p:nvSpPr>
            <p:cNvPr id="132" name="Rectangle 131"/>
            <p:cNvSpPr/>
            <p:nvPr/>
          </p:nvSpPr>
          <p:spPr>
            <a:xfrm>
              <a:off x="157340" y="3467099"/>
              <a:ext cx="1202530" cy="1046775"/>
            </a:xfrm>
            <a:prstGeom prst="rect">
              <a:avLst/>
            </a:prstGeom>
            <a:solidFill>
              <a:srgbClr val="F9FFF9"/>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1" name="Group 133"/>
            <p:cNvGrpSpPr/>
            <p:nvPr/>
          </p:nvGrpSpPr>
          <p:grpSpPr>
            <a:xfrm>
              <a:off x="316376" y="3887579"/>
              <a:ext cx="884458" cy="579899"/>
              <a:chOff x="316376" y="3887579"/>
              <a:chExt cx="884458" cy="579899"/>
            </a:xfrm>
          </p:grpSpPr>
          <p:pic>
            <p:nvPicPr>
              <p:cNvPr id="138" name="Picture 13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976" y="3889292"/>
                <a:ext cx="279400" cy="276225"/>
              </a:xfrm>
              <a:prstGeom prst="rect">
                <a:avLst/>
              </a:prstGeom>
              <a:noFill/>
              <a:ln>
                <a:noFill/>
              </a:ln>
            </p:spPr>
          </p:pic>
          <p:pic>
            <p:nvPicPr>
              <p:cNvPr id="140" name="Picture 13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680" y="3887579"/>
                <a:ext cx="282575" cy="257175"/>
              </a:xfrm>
              <a:prstGeom prst="rect">
                <a:avLst/>
              </a:prstGeom>
              <a:noFill/>
              <a:ln>
                <a:noFill/>
              </a:ln>
            </p:spPr>
          </p:pic>
          <p:pic>
            <p:nvPicPr>
              <p:cNvPr id="141" name="Picture 14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4134" y="4210303"/>
                <a:ext cx="266700" cy="257175"/>
              </a:xfrm>
              <a:prstGeom prst="rect">
                <a:avLst/>
              </a:prstGeom>
              <a:noFill/>
              <a:ln>
                <a:noFill/>
              </a:ln>
            </p:spPr>
          </p:pic>
          <p:pic>
            <p:nvPicPr>
              <p:cNvPr id="142" name="Picture 14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134" y="3905167"/>
                <a:ext cx="266700" cy="244475"/>
              </a:xfrm>
              <a:prstGeom prst="rect">
                <a:avLst/>
              </a:prstGeom>
              <a:noFill/>
              <a:ln>
                <a:noFill/>
              </a:ln>
            </p:spPr>
          </p:pic>
          <p:pic>
            <p:nvPicPr>
              <p:cNvPr id="143" name="Picture 142"/>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255" y="4230890"/>
                <a:ext cx="288000" cy="216000"/>
              </a:xfrm>
              <a:prstGeom prst="rect">
                <a:avLst/>
              </a:prstGeom>
              <a:noFill/>
              <a:ln>
                <a:noFill/>
              </a:ln>
            </p:spPr>
          </p:pic>
          <p:pic>
            <p:nvPicPr>
              <p:cNvPr id="144" name="Picture 143"/>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6376" y="4230890"/>
                <a:ext cx="288000" cy="216000"/>
              </a:xfrm>
              <a:prstGeom prst="rect">
                <a:avLst/>
              </a:prstGeom>
              <a:noFill/>
              <a:ln>
                <a:noFill/>
              </a:ln>
            </p:spPr>
          </p:pic>
        </p:grpSp>
        <p:sp>
          <p:nvSpPr>
            <p:cNvPr id="136" name="TextBox 135"/>
            <p:cNvSpPr txBox="1"/>
            <p:nvPr/>
          </p:nvSpPr>
          <p:spPr>
            <a:xfrm>
              <a:off x="252868" y="3567416"/>
              <a:ext cx="1011475" cy="230832"/>
            </a:xfrm>
            <a:prstGeom prst="rect">
              <a:avLst/>
            </a:prstGeom>
            <a:noFill/>
            <a:ln>
              <a:noFill/>
            </a:ln>
          </p:spPr>
          <p:txBody>
            <a:bodyPr wrap="square" rtlCol="0">
              <a:spAutoFit/>
            </a:bodyPr>
            <a:lstStyle/>
            <a:p>
              <a:pPr algn="ctr"/>
              <a:r>
                <a:rPr lang="en-US" sz="900" dirty="0"/>
                <a:t>Resources:</a:t>
              </a:r>
            </a:p>
          </p:txBody>
        </p:sp>
      </p:grpSp>
      <p:cxnSp>
        <p:nvCxnSpPr>
          <p:cNvPr id="130" name="Straight Arrow Connector 129"/>
          <p:cNvCxnSpPr/>
          <p:nvPr/>
        </p:nvCxnSpPr>
        <p:spPr>
          <a:xfrm>
            <a:off x="8847958" y="1376981"/>
            <a:ext cx="669494"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a:stCxn id="156" idx="0"/>
          </p:cNvCxnSpPr>
          <p:nvPr/>
        </p:nvCxnSpPr>
        <p:spPr>
          <a:xfrm flipH="1" flipV="1">
            <a:off x="3942977" y="5261991"/>
            <a:ext cx="7229" cy="82419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a:off x="2660962" y="2614186"/>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p:nvPr/>
        </p:nvCxnSpPr>
        <p:spPr>
          <a:xfrm flipV="1">
            <a:off x="5897644" y="1202469"/>
            <a:ext cx="0" cy="991085"/>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H="1" flipV="1">
            <a:off x="4558421" y="1393515"/>
            <a:ext cx="1530287" cy="800039"/>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6143063" y="1393515"/>
            <a:ext cx="1472255" cy="786661"/>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4087398" y="1550375"/>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4098636" y="4024785"/>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V="1">
            <a:off x="4556496" y="1253363"/>
            <a:ext cx="3064422" cy="1237205"/>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flipV="1">
            <a:off x="4535946" y="2809504"/>
            <a:ext cx="1562165" cy="1865512"/>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flipH="1">
            <a:off x="2660962" y="1152221"/>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H="1">
            <a:off x="2660962" y="5090064"/>
            <a:ext cx="668495" cy="8877"/>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flipV="1">
            <a:off x="4087397" y="2787580"/>
            <a:ext cx="0" cy="643178"/>
          </a:xfrm>
          <a:prstGeom prst="straightConnector1">
            <a:avLst/>
          </a:prstGeom>
          <a:ln w="25400" cmpd="sng">
            <a:solidFill>
              <a:srgbClr val="3D852E"/>
            </a:solidFill>
            <a:tailEnd type="arrow"/>
          </a:ln>
          <a:effectLst/>
        </p:spPr>
        <p:style>
          <a:lnRef idx="2">
            <a:schemeClr val="accent1"/>
          </a:lnRef>
          <a:fillRef idx="0">
            <a:schemeClr val="accent1"/>
          </a:fillRef>
          <a:effectRef idx="1">
            <a:schemeClr val="accent1"/>
          </a:effectRef>
          <a:fontRef idx="minor">
            <a:schemeClr val="tx1"/>
          </a:fontRef>
        </p:style>
      </p:cxnSp>
      <p:sp>
        <p:nvSpPr>
          <p:cNvPr id="156" name="Text Box 57"/>
          <p:cNvSpPr txBox="1">
            <a:spLocks noChangeArrowheads="1"/>
          </p:cNvSpPr>
          <p:nvPr/>
        </p:nvSpPr>
        <p:spPr bwMode="auto">
          <a:xfrm>
            <a:off x="3443826" y="6086188"/>
            <a:ext cx="1012759" cy="276999"/>
          </a:xfrm>
          <a:prstGeom prst="rect">
            <a:avLst/>
          </a:prstGeom>
          <a:solidFill>
            <a:sysClr val="window" lastClr="FFFFFF"/>
          </a:solidFill>
          <a:ln w="12700" cap="flat" cmpd="sng" algn="ctr">
            <a:solidFill>
              <a:srgbClr val="3F3F3F"/>
            </a:solidFill>
            <a:prstDash val="solid"/>
            <a:headEnd/>
            <a:tailEnd/>
          </a:ln>
          <a:effectLst>
            <a:outerShdw blurRad="50800" dist="38100" dir="5400000" algn="t" rotWithShape="0">
              <a:prstClr val="black">
                <a:alpha val="40000"/>
              </a:prstClr>
            </a:outerShdw>
          </a:effectLst>
        </p:spPr>
        <p:txBody>
          <a:bodyPr wrap="square">
            <a:spAutoFit/>
          </a:bodyPr>
          <a:lstStyle/>
          <a:p>
            <a:pPr algn="ctr" eaLnBrk="0" hangingPunct="0">
              <a:spcBef>
                <a:spcPct val="50000"/>
              </a:spcBef>
              <a:defRPr/>
            </a:pPr>
            <a:r>
              <a:rPr lang="en-GB" sz="1200" kern="0" dirty="0">
                <a:solidFill>
                  <a:srgbClr val="000000"/>
                </a:solidFill>
                <a:latin typeface="Arial"/>
              </a:rPr>
              <a:t>GP referrals</a:t>
            </a:r>
          </a:p>
        </p:txBody>
      </p:sp>
      <p:grpSp>
        <p:nvGrpSpPr>
          <p:cNvPr id="32" name="Group 2"/>
          <p:cNvGrpSpPr/>
          <p:nvPr/>
        </p:nvGrpSpPr>
        <p:grpSpPr>
          <a:xfrm>
            <a:off x="2759255" y="1022706"/>
            <a:ext cx="6656389" cy="4195018"/>
            <a:chOff x="1235254" y="1022706"/>
            <a:chExt cx="6656389" cy="4195018"/>
          </a:xfrm>
        </p:grpSpPr>
        <p:pic>
          <p:nvPicPr>
            <p:cNvPr id="158" name="Picture 15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6002" y="1265336"/>
              <a:ext cx="279400" cy="276225"/>
            </a:xfrm>
            <a:prstGeom prst="rect">
              <a:avLst/>
            </a:prstGeom>
            <a:noFill/>
            <a:ln>
              <a:noFill/>
            </a:ln>
          </p:spPr>
        </p:pic>
        <p:pic>
          <p:nvPicPr>
            <p:cNvPr id="159" name="Picture 158"/>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3643" y="1295448"/>
              <a:ext cx="288000" cy="216000"/>
            </a:xfrm>
            <a:prstGeom prst="rect">
              <a:avLst/>
            </a:prstGeom>
            <a:noFill/>
            <a:ln>
              <a:noFill/>
            </a:ln>
          </p:spPr>
        </p:pic>
        <p:pic>
          <p:nvPicPr>
            <p:cNvPr id="160" name="Picture 159"/>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5142" y="1861542"/>
              <a:ext cx="288000" cy="216000"/>
            </a:xfrm>
            <a:prstGeom prst="rect">
              <a:avLst/>
            </a:prstGeom>
            <a:noFill/>
            <a:ln>
              <a:noFill/>
            </a:ln>
          </p:spPr>
        </p:pic>
        <p:pic>
          <p:nvPicPr>
            <p:cNvPr id="161" name="Picture 16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8032" y="1512599"/>
              <a:ext cx="266700" cy="257175"/>
            </a:xfrm>
            <a:prstGeom prst="rect">
              <a:avLst/>
            </a:prstGeom>
            <a:noFill/>
            <a:ln>
              <a:noFill/>
            </a:ln>
          </p:spPr>
        </p:pic>
        <p:pic>
          <p:nvPicPr>
            <p:cNvPr id="162" name="Picture 161"/>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66467" y="1561044"/>
              <a:ext cx="288000" cy="216000"/>
            </a:xfrm>
            <a:prstGeom prst="rect">
              <a:avLst/>
            </a:prstGeom>
            <a:noFill/>
            <a:ln>
              <a:noFill/>
            </a:ln>
          </p:spPr>
        </p:pic>
        <p:pic>
          <p:nvPicPr>
            <p:cNvPr id="163" name="Picture 16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2389" y="1415258"/>
              <a:ext cx="266700" cy="244475"/>
            </a:xfrm>
            <a:prstGeom prst="rect">
              <a:avLst/>
            </a:prstGeom>
            <a:noFill/>
            <a:ln>
              <a:noFill/>
            </a:ln>
          </p:spPr>
        </p:pic>
        <p:pic>
          <p:nvPicPr>
            <p:cNvPr id="165" name="Picture 16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1461" y="2186880"/>
              <a:ext cx="266700" cy="257175"/>
            </a:xfrm>
            <a:prstGeom prst="rect">
              <a:avLst/>
            </a:prstGeom>
            <a:noFill/>
            <a:ln>
              <a:noFill/>
            </a:ln>
          </p:spPr>
        </p:pic>
        <p:pic>
          <p:nvPicPr>
            <p:cNvPr id="166" name="Picture 16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3733" y="1573682"/>
              <a:ext cx="279400" cy="276225"/>
            </a:xfrm>
            <a:prstGeom prst="rect">
              <a:avLst/>
            </a:prstGeom>
            <a:noFill/>
            <a:ln>
              <a:noFill/>
            </a:ln>
          </p:spPr>
        </p:pic>
        <p:pic>
          <p:nvPicPr>
            <p:cNvPr id="167" name="Picture 16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40596" y="1817426"/>
              <a:ext cx="266700" cy="257175"/>
            </a:xfrm>
            <a:prstGeom prst="rect">
              <a:avLst/>
            </a:prstGeom>
            <a:noFill/>
            <a:ln>
              <a:noFill/>
            </a:ln>
          </p:spPr>
        </p:pic>
        <p:pic>
          <p:nvPicPr>
            <p:cNvPr id="168" name="Picture 16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8692" y="4269093"/>
              <a:ext cx="282575" cy="257175"/>
            </a:xfrm>
            <a:prstGeom prst="rect">
              <a:avLst/>
            </a:prstGeom>
            <a:noFill/>
            <a:ln>
              <a:noFill/>
            </a:ln>
          </p:spPr>
        </p:pic>
        <p:pic>
          <p:nvPicPr>
            <p:cNvPr id="169" name="Picture 16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1117" y="3375283"/>
              <a:ext cx="279400" cy="276225"/>
            </a:xfrm>
            <a:prstGeom prst="rect">
              <a:avLst/>
            </a:prstGeom>
            <a:noFill/>
            <a:ln>
              <a:noFill/>
            </a:ln>
          </p:spPr>
        </p:pic>
        <p:pic>
          <p:nvPicPr>
            <p:cNvPr id="170" name="Picture 16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5154" y="4197368"/>
              <a:ext cx="266700" cy="244475"/>
            </a:xfrm>
            <a:prstGeom prst="rect">
              <a:avLst/>
            </a:prstGeom>
            <a:noFill/>
            <a:ln>
              <a:noFill/>
            </a:ln>
          </p:spPr>
        </p:pic>
        <p:pic>
          <p:nvPicPr>
            <p:cNvPr id="171" name="Picture 170"/>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5151" y="4428138"/>
              <a:ext cx="288000" cy="216000"/>
            </a:xfrm>
            <a:prstGeom prst="rect">
              <a:avLst/>
            </a:prstGeom>
            <a:noFill/>
            <a:ln>
              <a:noFill/>
            </a:ln>
          </p:spPr>
        </p:pic>
        <p:pic>
          <p:nvPicPr>
            <p:cNvPr id="172" name="Picture 171"/>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2651" y="2956549"/>
              <a:ext cx="288000" cy="216000"/>
            </a:xfrm>
            <a:prstGeom prst="rect">
              <a:avLst/>
            </a:prstGeom>
            <a:noFill/>
            <a:ln>
              <a:noFill/>
            </a:ln>
          </p:spPr>
        </p:pic>
        <p:pic>
          <p:nvPicPr>
            <p:cNvPr id="174" name="Picture 17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3301" y="3164588"/>
              <a:ext cx="266700" cy="257175"/>
            </a:xfrm>
            <a:prstGeom prst="rect">
              <a:avLst/>
            </a:prstGeom>
            <a:noFill/>
            <a:ln>
              <a:noFill/>
            </a:ln>
          </p:spPr>
        </p:pic>
        <p:pic>
          <p:nvPicPr>
            <p:cNvPr id="175" name="Picture 174"/>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2651" y="1787795"/>
              <a:ext cx="288000" cy="216000"/>
            </a:xfrm>
            <a:prstGeom prst="rect">
              <a:avLst/>
            </a:prstGeom>
            <a:noFill/>
            <a:ln>
              <a:noFill/>
            </a:ln>
          </p:spPr>
        </p:pic>
        <p:pic>
          <p:nvPicPr>
            <p:cNvPr id="176" name="Picture 17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5471" y="1022706"/>
              <a:ext cx="282575" cy="257175"/>
            </a:xfrm>
            <a:prstGeom prst="rect">
              <a:avLst/>
            </a:prstGeom>
            <a:noFill/>
            <a:ln>
              <a:noFill/>
            </a:ln>
          </p:spPr>
        </p:pic>
        <p:pic>
          <p:nvPicPr>
            <p:cNvPr id="177" name="Picture 17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7093" y="2496626"/>
              <a:ext cx="266700" cy="257175"/>
            </a:xfrm>
            <a:prstGeom prst="rect">
              <a:avLst/>
            </a:prstGeom>
            <a:noFill/>
            <a:ln>
              <a:noFill/>
            </a:ln>
          </p:spPr>
        </p:pic>
        <p:pic>
          <p:nvPicPr>
            <p:cNvPr id="178" name="Picture 177"/>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35254" y="2517213"/>
              <a:ext cx="288000" cy="216000"/>
            </a:xfrm>
            <a:prstGeom prst="rect">
              <a:avLst/>
            </a:prstGeom>
            <a:noFill/>
            <a:ln>
              <a:noFill/>
            </a:ln>
          </p:spPr>
        </p:pic>
        <p:pic>
          <p:nvPicPr>
            <p:cNvPr id="179" name="Picture 17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5471" y="4960549"/>
              <a:ext cx="282575" cy="257175"/>
            </a:xfrm>
            <a:prstGeom prst="rect">
              <a:avLst/>
            </a:prstGeom>
            <a:noFill/>
            <a:ln>
              <a:noFill/>
            </a:ln>
          </p:spPr>
        </p:pic>
        <p:pic>
          <p:nvPicPr>
            <p:cNvPr id="180" name="Picture 17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6651" y="1956235"/>
              <a:ext cx="266700" cy="257175"/>
            </a:xfrm>
            <a:prstGeom prst="rect">
              <a:avLst/>
            </a:prstGeom>
            <a:noFill/>
            <a:ln>
              <a:noFill/>
            </a:ln>
          </p:spPr>
        </p:pic>
        <p:pic>
          <p:nvPicPr>
            <p:cNvPr id="181" name="Picture 18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1527" y="1298033"/>
              <a:ext cx="279400" cy="276225"/>
            </a:xfrm>
            <a:prstGeom prst="rect">
              <a:avLst/>
            </a:prstGeom>
            <a:noFill/>
            <a:ln>
              <a:noFill/>
            </a:ln>
          </p:spPr>
        </p:pic>
      </p:grpSp>
      <p:grpSp>
        <p:nvGrpSpPr>
          <p:cNvPr id="33" name="Group 244"/>
          <p:cNvGrpSpPr/>
          <p:nvPr/>
        </p:nvGrpSpPr>
        <p:grpSpPr>
          <a:xfrm>
            <a:off x="2302332" y="1500902"/>
            <a:ext cx="7644645" cy="3245477"/>
            <a:chOff x="778331" y="1500901"/>
            <a:chExt cx="7644645" cy="3245477"/>
          </a:xfrm>
        </p:grpSpPr>
        <p:grpSp>
          <p:nvGrpSpPr>
            <p:cNvPr id="34" name="Group 242"/>
            <p:cNvGrpSpPr/>
            <p:nvPr/>
          </p:nvGrpSpPr>
          <p:grpSpPr>
            <a:xfrm>
              <a:off x="7455857" y="3924390"/>
              <a:ext cx="814719" cy="821988"/>
              <a:chOff x="911821" y="2247943"/>
              <a:chExt cx="914163" cy="922320"/>
            </a:xfrm>
          </p:grpSpPr>
          <p:grpSp>
            <p:nvGrpSpPr>
              <p:cNvPr id="35" name="Group 243"/>
              <p:cNvGrpSpPr/>
              <p:nvPr/>
            </p:nvGrpSpPr>
            <p:grpSpPr>
              <a:xfrm>
                <a:off x="911821" y="2247943"/>
                <a:ext cx="914163" cy="628209"/>
                <a:chOff x="412979" y="1381347"/>
                <a:chExt cx="1369586" cy="941174"/>
              </a:xfrm>
            </p:grpSpPr>
            <p:cxnSp>
              <p:nvCxnSpPr>
                <p:cNvPr id="236" name="Straight Connector 23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37" name="Freeform 23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8" name="Straight Connector 23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39" name="Straight Connector 238"/>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35" name="TextBox 234"/>
              <p:cNvSpPr txBox="1"/>
              <p:nvPr/>
            </p:nvSpPr>
            <p:spPr>
              <a:xfrm>
                <a:off x="940521" y="2876721"/>
                <a:ext cx="735150" cy="293542"/>
              </a:xfrm>
              <a:prstGeom prst="rect">
                <a:avLst/>
              </a:prstGeom>
              <a:noFill/>
              <a:ln>
                <a:noFill/>
              </a:ln>
            </p:spPr>
            <p:txBody>
              <a:bodyPr wrap="none" rtlCol="0">
                <a:spAutoFit/>
              </a:bodyPr>
              <a:lstStyle/>
              <a:p>
                <a:pPr algn="ctr"/>
                <a:r>
                  <a:rPr lang="en-US" sz="1100"/>
                  <a:t>4 hours</a:t>
                </a:r>
              </a:p>
            </p:txBody>
          </p:sp>
        </p:grpSp>
        <p:grpSp>
          <p:nvGrpSpPr>
            <p:cNvPr id="36" name="Group 251"/>
            <p:cNvGrpSpPr/>
            <p:nvPr/>
          </p:nvGrpSpPr>
          <p:grpSpPr>
            <a:xfrm>
              <a:off x="7442577" y="2724240"/>
              <a:ext cx="827999" cy="821988"/>
              <a:chOff x="896920" y="2247943"/>
              <a:chExt cx="929064" cy="922320"/>
            </a:xfrm>
          </p:grpSpPr>
          <p:grpSp>
            <p:nvGrpSpPr>
              <p:cNvPr id="37" name="Group 252"/>
              <p:cNvGrpSpPr/>
              <p:nvPr/>
            </p:nvGrpSpPr>
            <p:grpSpPr>
              <a:xfrm>
                <a:off x="911821" y="2247943"/>
                <a:ext cx="914163" cy="628209"/>
                <a:chOff x="412979" y="1381347"/>
                <a:chExt cx="1369586" cy="941174"/>
              </a:xfrm>
            </p:grpSpPr>
            <p:cxnSp>
              <p:nvCxnSpPr>
                <p:cNvPr id="229" name="Straight Connector 228"/>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30" name="Freeform 229"/>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DE860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1" name="Straight Connector 230"/>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32" name="Straight Connector 231"/>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28" name="TextBox 227"/>
              <p:cNvSpPr txBox="1"/>
              <p:nvPr/>
            </p:nvSpPr>
            <p:spPr>
              <a:xfrm>
                <a:off x="896920" y="2876721"/>
                <a:ext cx="822351" cy="293542"/>
              </a:xfrm>
              <a:prstGeom prst="rect">
                <a:avLst/>
              </a:prstGeom>
              <a:noFill/>
              <a:ln>
                <a:noFill/>
              </a:ln>
            </p:spPr>
            <p:txBody>
              <a:bodyPr wrap="none" rtlCol="0">
                <a:spAutoFit/>
              </a:bodyPr>
              <a:lstStyle/>
              <a:p>
                <a:pPr algn="ctr"/>
                <a:r>
                  <a:rPr lang="en-US" sz="1100"/>
                  <a:t>12 hours</a:t>
                </a:r>
              </a:p>
            </p:txBody>
          </p:sp>
        </p:grpSp>
        <p:grpSp>
          <p:nvGrpSpPr>
            <p:cNvPr id="38" name="Group 258"/>
            <p:cNvGrpSpPr/>
            <p:nvPr/>
          </p:nvGrpSpPr>
          <p:grpSpPr>
            <a:xfrm>
              <a:off x="5267839" y="2073002"/>
              <a:ext cx="814719" cy="821988"/>
              <a:chOff x="911821" y="2247943"/>
              <a:chExt cx="914163" cy="922320"/>
            </a:xfrm>
          </p:grpSpPr>
          <p:grpSp>
            <p:nvGrpSpPr>
              <p:cNvPr id="39" name="Group 259"/>
              <p:cNvGrpSpPr/>
              <p:nvPr/>
            </p:nvGrpSpPr>
            <p:grpSpPr>
              <a:xfrm>
                <a:off x="911821" y="2247943"/>
                <a:ext cx="914163" cy="628209"/>
                <a:chOff x="412979" y="1381347"/>
                <a:chExt cx="1369586" cy="941174"/>
              </a:xfrm>
            </p:grpSpPr>
            <p:cxnSp>
              <p:nvCxnSpPr>
                <p:cNvPr id="224" name="Straight Connector 223"/>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25" name="Freeform 224"/>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00B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26" name="Straight Connector 225"/>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22" name="TextBox 221"/>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41" name="Group 284"/>
            <p:cNvGrpSpPr/>
            <p:nvPr/>
          </p:nvGrpSpPr>
          <p:grpSpPr>
            <a:xfrm>
              <a:off x="778331" y="1500901"/>
              <a:ext cx="814719" cy="821988"/>
              <a:chOff x="911821" y="2247943"/>
              <a:chExt cx="914163" cy="922320"/>
            </a:xfrm>
          </p:grpSpPr>
          <p:grpSp>
            <p:nvGrpSpPr>
              <p:cNvPr id="42" name="Group 285"/>
              <p:cNvGrpSpPr/>
              <p:nvPr/>
            </p:nvGrpSpPr>
            <p:grpSpPr>
              <a:xfrm>
                <a:off x="911821" y="2247943"/>
                <a:ext cx="914163" cy="628209"/>
                <a:chOff x="412979" y="1381347"/>
                <a:chExt cx="1369586" cy="941174"/>
              </a:xfrm>
            </p:grpSpPr>
            <p:cxnSp>
              <p:nvCxnSpPr>
                <p:cNvPr id="218" name="Straight Connector 217"/>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19" name="Freeform 218"/>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7029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20" name="Straight Connector 219"/>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17" name="TextBox 216"/>
              <p:cNvSpPr txBox="1"/>
              <p:nvPr/>
            </p:nvSpPr>
            <p:spPr>
              <a:xfrm>
                <a:off x="956863" y="2876721"/>
                <a:ext cx="702471" cy="293542"/>
              </a:xfrm>
              <a:prstGeom prst="rect">
                <a:avLst/>
              </a:prstGeom>
              <a:noFill/>
              <a:ln>
                <a:noFill/>
              </a:ln>
            </p:spPr>
            <p:txBody>
              <a:bodyPr wrap="none" rtlCol="0">
                <a:spAutoFit/>
              </a:bodyPr>
              <a:lstStyle/>
              <a:p>
                <a:pPr algn="ctr"/>
                <a:r>
                  <a:rPr lang="en-US" sz="1100"/>
                  <a:t>Weeks</a:t>
                </a:r>
              </a:p>
            </p:txBody>
          </p:sp>
        </p:grpSp>
        <p:grpSp>
          <p:nvGrpSpPr>
            <p:cNvPr id="43" name="Group 284"/>
            <p:cNvGrpSpPr/>
            <p:nvPr/>
          </p:nvGrpSpPr>
          <p:grpSpPr>
            <a:xfrm>
              <a:off x="7608257" y="1500901"/>
              <a:ext cx="814719" cy="821988"/>
              <a:chOff x="911821" y="2247943"/>
              <a:chExt cx="914163" cy="922320"/>
            </a:xfrm>
          </p:grpSpPr>
          <p:grpSp>
            <p:nvGrpSpPr>
              <p:cNvPr id="44" name="Group 285"/>
              <p:cNvGrpSpPr/>
              <p:nvPr/>
            </p:nvGrpSpPr>
            <p:grpSpPr>
              <a:xfrm>
                <a:off x="911821" y="2247943"/>
                <a:ext cx="914163" cy="628209"/>
                <a:chOff x="412979" y="1381347"/>
                <a:chExt cx="1369586" cy="941174"/>
              </a:xfrm>
            </p:grpSpPr>
            <p:cxnSp>
              <p:nvCxnSpPr>
                <p:cNvPr id="213" name="Straight Connector 212"/>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14" name="Freeform 213"/>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7029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15" name="Straight Connector 214"/>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11" name="TextBox 210"/>
              <p:cNvSpPr txBox="1"/>
              <p:nvPr/>
            </p:nvSpPr>
            <p:spPr>
              <a:xfrm>
                <a:off x="956863" y="2876721"/>
                <a:ext cx="702471" cy="293542"/>
              </a:xfrm>
              <a:prstGeom prst="rect">
                <a:avLst/>
              </a:prstGeom>
              <a:noFill/>
              <a:ln>
                <a:noFill/>
              </a:ln>
            </p:spPr>
            <p:txBody>
              <a:bodyPr wrap="none" rtlCol="0">
                <a:spAutoFit/>
              </a:bodyPr>
              <a:lstStyle/>
              <a:p>
                <a:pPr algn="ctr"/>
                <a:r>
                  <a:rPr lang="en-US" sz="1100"/>
                  <a:t>Weeks</a:t>
                </a:r>
              </a:p>
            </p:txBody>
          </p:sp>
        </p:grpSp>
        <p:grpSp>
          <p:nvGrpSpPr>
            <p:cNvPr id="46" name="Group 258"/>
            <p:cNvGrpSpPr/>
            <p:nvPr/>
          </p:nvGrpSpPr>
          <p:grpSpPr>
            <a:xfrm>
              <a:off x="3146271" y="2073002"/>
              <a:ext cx="814719" cy="821988"/>
              <a:chOff x="911821" y="2247943"/>
              <a:chExt cx="914163" cy="922320"/>
            </a:xfrm>
          </p:grpSpPr>
          <p:grpSp>
            <p:nvGrpSpPr>
              <p:cNvPr id="47" name="Group 259"/>
              <p:cNvGrpSpPr/>
              <p:nvPr/>
            </p:nvGrpSpPr>
            <p:grpSpPr>
              <a:xfrm>
                <a:off x="911821" y="2247943"/>
                <a:ext cx="914163" cy="628209"/>
                <a:chOff x="412979" y="1381347"/>
                <a:chExt cx="1369586" cy="941174"/>
              </a:xfrm>
            </p:grpSpPr>
            <p:cxnSp>
              <p:nvCxnSpPr>
                <p:cNvPr id="204" name="Straight Connector 203"/>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06" name="Freeform 205"/>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0000B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B9"/>
                      </a:solidFill>
                    </a:ln>
                  </a:endParaRPr>
                </a:p>
              </p:txBody>
            </p:sp>
            <p:cxnSp>
              <p:nvCxnSpPr>
                <p:cNvPr id="208" name="Straight Connector 20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202" name="TextBox 201"/>
              <p:cNvSpPr txBox="1"/>
              <p:nvPr/>
            </p:nvSpPr>
            <p:spPr>
              <a:xfrm>
                <a:off x="1024184" y="2876721"/>
                <a:ext cx="567824" cy="293542"/>
              </a:xfrm>
              <a:prstGeom prst="rect">
                <a:avLst/>
              </a:prstGeom>
              <a:noFill/>
              <a:ln>
                <a:noFill/>
              </a:ln>
            </p:spPr>
            <p:txBody>
              <a:bodyPr wrap="none" rtlCol="0">
                <a:spAutoFit/>
              </a:bodyPr>
              <a:lstStyle/>
              <a:p>
                <a:pPr algn="ctr"/>
                <a:r>
                  <a:rPr lang="en-US" sz="1100"/>
                  <a:t>Days</a:t>
                </a:r>
              </a:p>
            </p:txBody>
          </p:sp>
        </p:grpSp>
        <p:grpSp>
          <p:nvGrpSpPr>
            <p:cNvPr id="48" name="Group 251"/>
            <p:cNvGrpSpPr/>
            <p:nvPr/>
          </p:nvGrpSpPr>
          <p:grpSpPr>
            <a:xfrm>
              <a:off x="1376317" y="3839166"/>
              <a:ext cx="910554" cy="821989"/>
              <a:chOff x="804288" y="2247943"/>
              <a:chExt cx="1021696" cy="922321"/>
            </a:xfrm>
          </p:grpSpPr>
          <p:grpSp>
            <p:nvGrpSpPr>
              <p:cNvPr id="49" name="Group 252"/>
              <p:cNvGrpSpPr/>
              <p:nvPr/>
            </p:nvGrpSpPr>
            <p:grpSpPr>
              <a:xfrm>
                <a:off x="911821" y="2247943"/>
                <a:ext cx="914163" cy="628209"/>
                <a:chOff x="412979" y="1381347"/>
                <a:chExt cx="1369586" cy="941174"/>
              </a:xfrm>
            </p:grpSpPr>
            <p:cxnSp>
              <p:nvCxnSpPr>
                <p:cNvPr id="196" name="Straight Connector 195"/>
                <p:cNvCxnSpPr/>
                <p:nvPr/>
              </p:nvCxnSpPr>
              <p:spPr>
                <a:xfrm>
                  <a:off x="423346" y="1381347"/>
                  <a:ext cx="0" cy="941174"/>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97" name="Freeform 196"/>
                <p:cNvSpPr/>
                <p:nvPr/>
              </p:nvSpPr>
              <p:spPr>
                <a:xfrm>
                  <a:off x="501346" y="1592267"/>
                  <a:ext cx="1192090" cy="713692"/>
                </a:xfrm>
                <a:custGeom>
                  <a:avLst/>
                  <a:gdLst>
                    <a:gd name="connsiteX0" fmla="*/ 0 w 1192090"/>
                    <a:gd name="connsiteY0" fmla="*/ 713692 h 713692"/>
                    <a:gd name="connsiteX1" fmla="*/ 222821 w 1192090"/>
                    <a:gd name="connsiteY1" fmla="*/ 738 h 713692"/>
                    <a:gd name="connsiteX2" fmla="*/ 579334 w 1192090"/>
                    <a:gd name="connsiteY2" fmla="*/ 580013 h 713692"/>
                    <a:gd name="connsiteX3" fmla="*/ 1192090 w 1192090"/>
                    <a:gd name="connsiteY3" fmla="*/ 680272 h 713692"/>
                  </a:gdLst>
                  <a:ahLst/>
                  <a:cxnLst>
                    <a:cxn ang="0">
                      <a:pos x="connsiteX0" y="connsiteY0"/>
                    </a:cxn>
                    <a:cxn ang="0">
                      <a:pos x="connsiteX1" y="connsiteY1"/>
                    </a:cxn>
                    <a:cxn ang="0">
                      <a:pos x="connsiteX2" y="connsiteY2"/>
                    </a:cxn>
                    <a:cxn ang="0">
                      <a:pos x="connsiteX3" y="connsiteY3"/>
                    </a:cxn>
                  </a:cxnLst>
                  <a:rect l="l" t="t" r="r" b="b"/>
                  <a:pathLst>
                    <a:path w="1192090" h="713692">
                      <a:moveTo>
                        <a:pt x="0" y="713692"/>
                      </a:moveTo>
                      <a:cubicBezTo>
                        <a:pt x="63132" y="368355"/>
                        <a:pt x="126265" y="23018"/>
                        <a:pt x="222821" y="738"/>
                      </a:cubicBezTo>
                      <a:cubicBezTo>
                        <a:pt x="319377" y="-21542"/>
                        <a:pt x="417789" y="466757"/>
                        <a:pt x="579334" y="580013"/>
                      </a:cubicBezTo>
                      <a:cubicBezTo>
                        <a:pt x="740879" y="693269"/>
                        <a:pt x="1192090" y="680272"/>
                        <a:pt x="1192090" y="680272"/>
                      </a:cubicBezTo>
                    </a:path>
                  </a:pathLst>
                </a:custGeom>
                <a:ln>
                  <a:solidFill>
                    <a:srgbClr val="DE860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8" name="Straight Connector 197"/>
                <p:cNvCxnSpPr/>
                <p:nvPr/>
              </p:nvCxnSpPr>
              <p:spPr>
                <a:xfrm flipH="1">
                  <a:off x="412979" y="2322521"/>
                  <a:ext cx="1369586" cy="0"/>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a:off x="1137230" y="1849223"/>
                  <a:ext cx="0" cy="473298"/>
                </a:xfrm>
                <a:prstGeom prst="line">
                  <a:avLst/>
                </a:prstGeom>
                <a:ln w="28575" cmpd="sng">
                  <a:solidFill>
                    <a:srgbClr val="5C5C5C"/>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195" name="TextBox 194"/>
              <p:cNvSpPr txBox="1"/>
              <p:nvPr/>
            </p:nvSpPr>
            <p:spPr>
              <a:xfrm>
                <a:off x="804288" y="2876722"/>
                <a:ext cx="1007613" cy="293542"/>
              </a:xfrm>
              <a:prstGeom prst="rect">
                <a:avLst/>
              </a:prstGeom>
              <a:noFill/>
              <a:ln>
                <a:noFill/>
              </a:ln>
            </p:spPr>
            <p:txBody>
              <a:bodyPr wrap="none" rtlCol="0">
                <a:spAutoFit/>
              </a:bodyPr>
              <a:lstStyle/>
              <a:p>
                <a:pPr algn="ctr"/>
                <a:r>
                  <a:rPr lang="en-US" sz="1100" dirty="0" err="1"/>
                  <a:t>Mins</a:t>
                </a:r>
                <a:r>
                  <a:rPr lang="en-US" sz="1100" dirty="0"/>
                  <a:t>/Hours</a:t>
                </a:r>
              </a:p>
            </p:txBody>
          </p:sp>
        </p:grpSp>
      </p:grpSp>
      <p:sp>
        <p:nvSpPr>
          <p:cNvPr id="50" name="TextBox 49"/>
          <p:cNvSpPr txBox="1"/>
          <p:nvPr/>
        </p:nvSpPr>
        <p:spPr>
          <a:xfrm>
            <a:off x="2049693" y="1155628"/>
            <a:ext cx="7838332" cy="5005626"/>
          </a:xfrm>
          <a:prstGeom prst="roundRect">
            <a:avLst/>
          </a:prstGeom>
          <a:solidFill>
            <a:srgbClr val="FFFFFF">
              <a:alpha val="95000"/>
            </a:srgbClr>
          </a:solidFill>
          <a:ln>
            <a:noFill/>
          </a:ln>
        </p:spPr>
        <p:txBody>
          <a:bodyPr wrap="square" rtlCol="0">
            <a:spAutoFit/>
          </a:bodyPr>
          <a:lstStyle/>
          <a:p>
            <a:pPr marL="457200" indent="-457200">
              <a:buFont typeface="+mj-lt"/>
              <a:buAutoNum type="arabicPeriod"/>
            </a:pPr>
            <a:r>
              <a:rPr lang="en-US" sz="2400" dirty="0"/>
              <a:t>What is the power of the technology</a:t>
            </a:r>
          </a:p>
          <a:p>
            <a:pPr marL="457200" indent="-457200">
              <a:buFont typeface="+mj-lt"/>
              <a:buAutoNum type="arabicPeriod"/>
            </a:pPr>
            <a:r>
              <a:rPr lang="en-US" sz="2400" dirty="0"/>
              <a:t>What limitations to business performance does the technology diminish?</a:t>
            </a:r>
          </a:p>
          <a:p>
            <a:pPr marL="457200" indent="-457200">
              <a:buFont typeface="+mj-lt"/>
              <a:buAutoNum type="arabicPeriod"/>
            </a:pPr>
            <a:r>
              <a:rPr lang="en-US" sz="2400" dirty="0"/>
              <a:t>What rules, behaviors or measurements have the users developed to enable themselves to live with their original limitations? </a:t>
            </a:r>
          </a:p>
          <a:p>
            <a:pPr marL="457200" indent="-457200">
              <a:buFont typeface="+mj-lt"/>
              <a:buAutoNum type="arabicPeriod"/>
            </a:pPr>
            <a:r>
              <a:rPr lang="en-US" sz="2400" dirty="0"/>
              <a:t>What rules should the company adopt once the technology has removed the limitation?</a:t>
            </a:r>
          </a:p>
          <a:p>
            <a:pPr marL="457200" indent="-457200">
              <a:buFont typeface="+mj-lt"/>
              <a:buAutoNum type="arabicPeriod"/>
            </a:pPr>
            <a:r>
              <a:rPr lang="en-US" sz="2400" dirty="0"/>
              <a:t>Is the technology aimed at fostering new rules?</a:t>
            </a:r>
          </a:p>
          <a:p>
            <a:pPr marL="457200" indent="-457200">
              <a:buFont typeface="+mj-lt"/>
              <a:buAutoNum type="arabicPeriod"/>
            </a:pPr>
            <a:r>
              <a:rPr lang="en-US" sz="2400" dirty="0"/>
              <a:t>How do you implement the organizational change on which effectiveness of the technology depends?</a:t>
            </a:r>
          </a:p>
        </p:txBody>
      </p:sp>
    </p:spTree>
    <p:extLst>
      <p:ext uri="{BB962C8B-B14F-4D97-AF65-F5344CB8AC3E}">
        <p14:creationId xmlns:p14="http://schemas.microsoft.com/office/powerpoint/2010/main" val="18702912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ide and Joy powerpoint Dec 15">
  <a:themeElements>
    <a:clrScheme name="Pride and Joy">
      <a:dk1>
        <a:srgbClr val="6F6F6F"/>
      </a:dk1>
      <a:lt1>
        <a:sysClr val="window" lastClr="FFFFFF"/>
      </a:lt1>
      <a:dk2>
        <a:srgbClr val="6F6F6F"/>
      </a:dk2>
      <a:lt2>
        <a:srgbClr val="EEECE1"/>
      </a:lt2>
      <a:accent1>
        <a:srgbClr val="185139"/>
      </a:accent1>
      <a:accent2>
        <a:srgbClr val="4F81BD"/>
      </a:accent2>
      <a:accent3>
        <a:srgbClr val="C0504D"/>
      </a:accent3>
      <a:accent4>
        <a:srgbClr val="8064A2"/>
      </a:accent4>
      <a:accent5>
        <a:srgbClr val="4BACC6"/>
      </a:accent5>
      <a:accent6>
        <a:srgbClr val="F79646"/>
      </a:accent6>
      <a:hlink>
        <a:srgbClr val="73814C"/>
      </a:hlink>
      <a:folHlink>
        <a:srgbClr val="7548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cmpd="sng">
          <a:solidFill>
            <a:schemeClr val="tx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ln>
          <a:solidFill>
            <a:schemeClr val="tx1"/>
          </a:solidFill>
        </a:ln>
      </a:spPr>
      <a:bodyPr wrap="square" rtlCol="0">
        <a:spAutoFit/>
      </a:bodyPr>
      <a:lstStyle>
        <a:defPPr algn="ct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Pride and Joy powerpoint Dec 15</Template>
  <TotalTime>37321</TotalTime>
  <Words>2536</Words>
  <Application>Microsoft Macintosh PowerPoint</Application>
  <PresentationFormat>Widescreen</PresentationFormat>
  <Paragraphs>405</Paragraphs>
  <Slides>34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Courier New</vt:lpstr>
      <vt:lpstr>Lucida Sans</vt:lpstr>
      <vt:lpstr>Zapf Dingbats</vt:lpstr>
      <vt:lpstr>Pride and Joy powerpoint Dec 15</vt:lpstr>
      <vt:lpstr>Achieving a breakthrough in the quality, safety, timeliness and affordability of care</vt:lpstr>
      <vt:lpstr>PowerPoint Presentation</vt:lpstr>
      <vt:lpstr>PowerPoint Presentation</vt:lpstr>
      <vt:lpstr>PowerPoint Presentation</vt:lpstr>
      <vt:lpstr>Healthcare systems are increasingly between a rock and a hard place</vt:lpstr>
      <vt:lpstr>Why is this important situation becoming increasingly urgent?</vt:lpstr>
      <vt:lpstr>Criteria against which a solution should be judged</vt:lpstr>
      <vt:lpstr>Results achieved from implementing the  Pride and Joy approach</vt:lpstr>
      <vt:lpstr>PowerPoint Presentation</vt:lpstr>
      <vt:lpstr>PowerPoint Presentation</vt:lpstr>
      <vt:lpstr>The current risks of dealing with complexity and uncertainty</vt:lpstr>
      <vt:lpstr>PowerPoint Presentation</vt:lpstr>
      <vt:lpstr>Dr Goldratt’s Theory of Constraints: the guiding principles used in measuring a seemingly complex system</vt:lpstr>
      <vt:lpstr>PowerPoint Presentation</vt:lpstr>
      <vt:lpstr>PowerPoint Presentation</vt:lpstr>
      <vt:lpstr>The four critical patient flow questions</vt:lpstr>
      <vt:lpstr>PowerPoint Presentation</vt:lpstr>
      <vt:lpstr>PowerPoint Presentation</vt:lpstr>
      <vt:lpstr>PowerPoint Presentation</vt:lpstr>
      <vt:lpstr>PowerPoint Presentation</vt:lpstr>
      <vt:lpstr>PowerPoint Presentation</vt:lpstr>
      <vt:lpstr>The basis of the breakthrough</vt:lpstr>
      <vt:lpstr>Pride and Joy elements</vt:lpstr>
      <vt:lpstr>PowerPoint Presentation</vt:lpstr>
      <vt:lpstr>Results achieved from a recent implementation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Helen Gibb</dc:creator>
  <cp:lastModifiedBy>Helen Gibb</cp:lastModifiedBy>
  <cp:revision>557</cp:revision>
  <dcterms:created xsi:type="dcterms:W3CDTF">2015-12-10T19:46:18Z</dcterms:created>
  <dcterms:modified xsi:type="dcterms:W3CDTF">2018-11-09T13:52:54Z</dcterms:modified>
</cp:coreProperties>
</file>